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1"/>
  </p:handoutMasterIdLst>
  <p:sldIdLst>
    <p:sldId id="256" r:id="rId2"/>
    <p:sldId id="382" r:id="rId3"/>
    <p:sldId id="369" r:id="rId4"/>
    <p:sldId id="754" r:id="rId5"/>
    <p:sldId id="755" r:id="rId6"/>
    <p:sldId id="297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8" r:id="rId16"/>
    <p:sldId id="359" r:id="rId17"/>
    <p:sldId id="360" r:id="rId18"/>
    <p:sldId id="347" r:id="rId19"/>
    <p:sldId id="378" r:id="rId20"/>
    <p:sldId id="348" r:id="rId21"/>
    <p:sldId id="361" r:id="rId22"/>
    <p:sldId id="366" r:id="rId23"/>
    <p:sldId id="363" r:id="rId24"/>
    <p:sldId id="364" r:id="rId25"/>
    <p:sldId id="365" r:id="rId26"/>
    <p:sldId id="367" r:id="rId27"/>
    <p:sldId id="368" r:id="rId28"/>
    <p:sldId id="756" r:id="rId29"/>
    <p:sldId id="379" r:id="rId30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5pPr>
    <a:lvl6pPr marL="22860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6pPr>
    <a:lvl7pPr marL="27432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7pPr>
    <a:lvl8pPr marL="32004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8pPr>
    <a:lvl9pPr marL="3657600" algn="l" defTabSz="914400" rtl="0" eaLnBrk="1" latinLnBrk="0" hangingPunct="1">
      <a:defRPr sz="3300" b="1" kern="1200">
        <a:solidFill>
          <a:srgbClr val="FF6600"/>
        </a:solidFill>
        <a:latin typeface="Arial Black" panose="020B0A04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3399"/>
    <a:srgbClr val="83C2C1"/>
    <a:srgbClr val="72CDF2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89" autoAdjust="0"/>
    <p:restoredTop sz="94737" autoAdjust="0"/>
  </p:normalViewPr>
  <p:slideViewPr>
    <p:cSldViewPr snapToGrid="0">
      <p:cViewPr varScale="1">
        <p:scale>
          <a:sx n="109" d="100"/>
          <a:sy n="109" d="100"/>
        </p:scale>
        <p:origin x="15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4.wmf"/><Relationship Id="rId4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7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B302682C-A5A6-4D5F-B817-2B0BF0FADC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13044F7-E1C4-4051-9053-AC91CF70A6F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AFB980EF-5151-4DE4-882E-013CC979679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23EE4C3E-B9AF-4ABB-AEA2-AEFCCAAFF61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0887568-21D2-4B92-B5C5-BD6F18F855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6E415F5B-C131-4289-9104-F75160F1B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2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2EF49046-9036-4B34-82B3-E09669A0D14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24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63DA21D2-D871-4C0B-9D3A-B811CF244119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 sz="18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313DEB6-CB62-4FB7-9209-383C5D2A3A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5C0F1FF-8501-4897-A57A-BF66A724E1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9D18093-C678-4213-8FDF-846B244B98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1424E300-47A1-427D-82FC-F463D822CC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47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3595FA-43E5-4F2A-A093-CB5EE75AC5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2E4657-38C1-4903-8D8D-70C277E280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0460E6-18C7-498A-959B-53DBE7388E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397EF-5470-4349-90A7-4C1446E09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555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0D33AC-D78D-4148-AE06-786C3E7B64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892A76-94BE-4E32-B724-32C1023BB4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3EE9DF-9F89-478F-A7FE-193169E85C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CBFCE1-E45A-4D3C-8F6B-963F646941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775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0218FE-12CF-4B6B-A818-6F297AEB9E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C1A0BB-85DF-4E8C-9D4D-F1F17CC8B3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B38DE5-B1EF-4DD6-B416-071068FEA5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BF4528-E67B-4DBD-9753-BA19429556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422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D21BAB-925D-456A-A925-9C35DBF92D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BA72FA-84BD-4BEB-8DA0-4B4DB7B680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C3EB95-F62C-40CD-9EA8-954DAB075D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F953F7-EA9B-4A68-92F7-F608E4079B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3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0AF82C-4D1B-4736-98B4-C4F5474970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3B8AEC-9792-4127-BB19-AD6C98EAF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D00021-3FD9-4751-B823-51CB4A2603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34997-EFAE-44D1-8779-8A6934F04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578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7E1FB66-BBB0-4982-8530-915F35A511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4966ADE-C33D-43AB-9AE3-472E75C5B4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A753CFD-52AA-444F-B6A3-024E182E7D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055E3C-D26B-45E6-A2FD-C70184702A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02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5CAC8A0-02C1-4557-A5E1-DD6CE658A3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F3B44F7-4B80-48ED-8647-9D8EB36A90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99E6FE6-CF47-42B4-8F4C-2A8BE796AB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7F467-FCF9-48BA-899C-21A9D2F819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43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FAEE619-949E-4037-B28E-6372FDA95F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B73825D-9E7E-4A42-B49F-0076621BA2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118DB01-2D42-4E02-ABE2-6C5DDBE11F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C580E0-5EFB-4B18-9152-7595CB3005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551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F56536-21DF-4AC1-B619-1B3542AB62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07C40A-6030-41F7-B798-57478E673D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D4502A-5820-491F-9F93-61E735760A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76AB1-F45E-4DEB-83E1-EA40727E71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64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513083-E86B-4CB2-AA95-1CFC746419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CCF00B-C079-4BBA-AD54-A2E3CF18A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816225-D1C6-4F21-9625-1D742EF1FA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7F895C-A8F4-4BF0-84B1-F489388EF5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298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6FCF332-C046-4E91-AE6F-D2FD7F35ED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37A9125-6F10-4FE9-A0A6-0E52EABE17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83F8D07D-8CE7-4CC4-8323-D469B30611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B6D4D948-1D9C-4B17-9275-AC76CC0188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A48626CC-F7BC-405B-87CA-57FCAF2013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DDC6BC4-601F-4481-A750-6AE5CEC8801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852EB98E-6A95-4FC3-A362-595117FB525D}"/>
              </a:ext>
            </a:extLst>
          </p:cNvPr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32" name="AutoShape 8">
              <a:extLst>
                <a:ext uri="{FF2B5EF4-FFF2-40B4-BE49-F238E27FC236}">
                  <a16:creationId xmlns:a16="http://schemas.microsoft.com/office/drawing/2014/main" id="{DF497C3E-59B6-42F7-A25F-CCD2F93A42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/>
              <a:endParaRPr lang="en-US" altLang="en-US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3" name="Line 9">
              <a:extLst>
                <a:ext uri="{FF2B5EF4-FFF2-40B4-BE49-F238E27FC236}">
                  <a16:creationId xmlns:a16="http://schemas.microsoft.com/office/drawing/2014/main" id="{A1A76065-34A2-4520-9200-CC07CBC74E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rgbClr val="FF6600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9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png"/><Relationship Id="rId11" Type="http://schemas.openxmlformats.org/officeDocument/2006/relationships/oleObject" Target="../embeddings/oleObject14.bin"/><Relationship Id="rId5" Type="http://schemas.openxmlformats.org/officeDocument/2006/relationships/image" Target="../media/image10.png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6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png"/><Relationship Id="rId11" Type="http://schemas.openxmlformats.org/officeDocument/2006/relationships/oleObject" Target="../embeddings/oleObject20.bin"/><Relationship Id="rId5" Type="http://schemas.openxmlformats.org/officeDocument/2006/relationships/image" Target="../media/image10.png"/><Relationship Id="rId10" Type="http://schemas.openxmlformats.org/officeDocument/2006/relationships/image" Target="../media/image6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12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3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8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9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7.bin"/><Relationship Id="rId3" Type="http://schemas.openxmlformats.org/officeDocument/2006/relationships/oleObject" Target="../embeddings/oleObject4.bin"/><Relationship Id="rId7" Type="http://schemas.openxmlformats.org/officeDocument/2006/relationships/image" Target="../media/image8.png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11" Type="http://schemas.openxmlformats.org/officeDocument/2006/relationships/image" Target="../media/image5.wmf"/><Relationship Id="rId5" Type="http://schemas.openxmlformats.org/officeDocument/2006/relationships/image" Target="../media/image6.png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11.bin"/><Relationship Id="rId3" Type="http://schemas.openxmlformats.org/officeDocument/2006/relationships/image" Target="../media/image6.png"/><Relationship Id="rId7" Type="http://schemas.openxmlformats.org/officeDocument/2006/relationships/oleObject" Target="../embeddings/oleObject8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png"/><Relationship Id="rId11" Type="http://schemas.openxmlformats.org/officeDocument/2006/relationships/oleObject" Target="../embeddings/oleObject10.bin"/><Relationship Id="rId5" Type="http://schemas.openxmlformats.org/officeDocument/2006/relationships/image" Target="../media/image10.png"/><Relationship Id="rId10" Type="http://schemas.openxmlformats.org/officeDocument/2006/relationships/image" Target="../media/image7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44BCF07-D22A-4555-AAB2-C0CAD05F0D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MAT 3749</a:t>
            </a:r>
            <a:br>
              <a:rPr lang="en-US" altLang="en-US"/>
            </a:br>
            <a:r>
              <a:rPr lang="en-US" altLang="en-US">
                <a:solidFill>
                  <a:srgbClr val="83C2C1"/>
                </a:solidFill>
              </a:rPr>
              <a:t>Introduction to Analysis</a:t>
            </a:r>
            <a:endParaRPr lang="en-US" altLang="en-US" i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9BDAF94-9A9F-453B-96AB-F79BB22A327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Section 2.1 Part 3</a:t>
            </a:r>
          </a:p>
          <a:p>
            <a:pPr eaLnBrk="1" hangingPunct="1"/>
            <a:r>
              <a:rPr lang="en-US" altLang="en-US">
                <a:solidFill>
                  <a:srgbClr val="0066CC"/>
                </a:solidFill>
              </a:rPr>
              <a:t>Squeeze Theorem and Infinite Limits</a:t>
            </a:r>
            <a:endParaRPr lang="en-US" altLang="en-US" sz="3200">
              <a:solidFill>
                <a:srgbClr val="FF6600"/>
              </a:solidFill>
            </a:endParaRP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8B4D4DD-F9F2-4B5C-9834-BE9030043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8" y="6084888"/>
            <a:ext cx="655955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US" altLang="en-US" b="0"/>
              <a:t>http://myhome.spu.edu/lauw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4E45482-871C-40D7-A78A-88767C3CA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Squeeze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Text Box 3">
                <a:extLst>
                  <a:ext uri="{FF2B5EF4-FFF2-40B4-BE49-F238E27FC236}">
                    <a16:creationId xmlns:a16="http://schemas.microsoft.com/office/drawing/2014/main" id="{19736339-C551-45D4-B588-B1C5D568D4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3938" y="5805488"/>
                <a:ext cx="396875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267" name="Text Box 3">
                <a:extLst>
                  <a:ext uri="{FF2B5EF4-FFF2-40B4-BE49-F238E27FC236}">
                    <a16:creationId xmlns:a16="http://schemas.microsoft.com/office/drawing/2014/main" id="{19736339-C551-45D4-B588-B1C5D568D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63938" y="5805488"/>
                <a:ext cx="396875" cy="274637"/>
              </a:xfrm>
              <a:prstGeom prst="rect">
                <a:avLst/>
              </a:prstGeom>
              <a:blipFill>
                <a:blip r:embed="rId3"/>
                <a:stretch>
                  <a:fillRect b="-44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Line 4">
            <a:extLst>
              <a:ext uri="{FF2B5EF4-FFF2-40B4-BE49-F238E27FC236}">
                <a16:creationId xmlns:a16="http://schemas.microsoft.com/office/drawing/2014/main" id="{44C873CF-FD17-4243-A851-DF9CD7D5CC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5805488"/>
            <a:ext cx="3311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6EECA73F-B845-4E67-B960-B50A73F81A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4213" y="2276475"/>
            <a:ext cx="0" cy="3781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70" name="Text Box 6">
                <a:extLst>
                  <a:ext uri="{FF2B5EF4-FFF2-40B4-BE49-F238E27FC236}">
                    <a16:creationId xmlns:a16="http://schemas.microsoft.com/office/drawing/2014/main" id="{569F9979-7B06-4CB7-BEB2-7268FEEF0A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313" y="1881188"/>
                <a:ext cx="503237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270" name="Text Box 6">
                <a:extLst>
                  <a:ext uri="{FF2B5EF4-FFF2-40B4-BE49-F238E27FC236}">
                    <a16:creationId xmlns:a16="http://schemas.microsoft.com/office/drawing/2014/main" id="{569F9979-7B06-4CB7-BEB2-7268FEEF0A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8313" y="1881188"/>
                <a:ext cx="503237" cy="274637"/>
              </a:xfrm>
              <a:prstGeom prst="rect">
                <a:avLst/>
              </a:prstGeom>
              <a:blipFill>
                <a:blip r:embed="rId4"/>
                <a:stretch>
                  <a:fillRect b="-311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1" name="Line 7">
            <a:extLst>
              <a:ext uri="{FF2B5EF4-FFF2-40B4-BE49-F238E27FC236}">
                <a16:creationId xmlns:a16="http://schemas.microsoft.com/office/drawing/2014/main" id="{C397D4E4-3ED8-433C-9B9C-757C1B4D84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863" y="3608388"/>
            <a:ext cx="222250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A3E655B3-915B-403C-8D08-1643710B8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5768975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73" name="Text Box 9">
                <a:extLst>
                  <a:ext uri="{FF2B5EF4-FFF2-40B4-BE49-F238E27FC236}">
                    <a16:creationId xmlns:a16="http://schemas.microsoft.com/office/drawing/2014/main" id="{E509E3AA-FF61-43D9-AD6F-F215A942B4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713" y="3457575"/>
                <a:ext cx="325437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273" name="Text Box 9">
                <a:extLst>
                  <a:ext uri="{FF2B5EF4-FFF2-40B4-BE49-F238E27FC236}">
                    <a16:creationId xmlns:a16="http://schemas.microsoft.com/office/drawing/2014/main" id="{E509E3AA-FF61-43D9-AD6F-F215A942B4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9713" y="3457575"/>
                <a:ext cx="325437" cy="274638"/>
              </a:xfrm>
              <a:prstGeom prst="rect">
                <a:avLst/>
              </a:prstGeom>
              <a:blipFill>
                <a:blip r:embed="rId5"/>
                <a:stretch>
                  <a:fillRect l="-5556" b="-1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74" name="Text Box 10">
                <a:extLst>
                  <a:ext uri="{FF2B5EF4-FFF2-40B4-BE49-F238E27FC236}">
                    <a16:creationId xmlns:a16="http://schemas.microsoft.com/office/drawing/2014/main" id="{458C52A2-20E5-40CD-B9DB-1796C20C1E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2788" y="5926138"/>
                <a:ext cx="431800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274" name="Text Box 10">
                <a:extLst>
                  <a:ext uri="{FF2B5EF4-FFF2-40B4-BE49-F238E27FC236}">
                    <a16:creationId xmlns:a16="http://schemas.microsoft.com/office/drawing/2014/main" id="{458C52A2-20E5-40CD-B9DB-1796C20C1E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2788" y="5926138"/>
                <a:ext cx="431800" cy="274637"/>
              </a:xfrm>
              <a:prstGeom prst="rect">
                <a:avLst/>
              </a:prstGeom>
              <a:blipFill>
                <a:blip r:embed="rId6"/>
                <a:stretch>
                  <a:fillRect b="-44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5" name="Freeform 11">
            <a:extLst>
              <a:ext uri="{FF2B5EF4-FFF2-40B4-BE49-F238E27FC236}">
                <a16:creationId xmlns:a16="http://schemas.microsoft.com/office/drawing/2014/main" id="{C2E05A09-F672-4D21-A94B-A6D0020B3816}"/>
              </a:ext>
            </a:extLst>
          </p:cNvPr>
          <p:cNvSpPr>
            <a:spLocks/>
          </p:cNvSpPr>
          <p:nvPr/>
        </p:nvSpPr>
        <p:spPr bwMode="auto">
          <a:xfrm>
            <a:off x="561975" y="3043238"/>
            <a:ext cx="4271963" cy="566737"/>
          </a:xfrm>
          <a:custGeom>
            <a:avLst/>
            <a:gdLst>
              <a:gd name="T0" fmla="*/ 0 w 2691"/>
              <a:gd name="T1" fmla="*/ 0 h 357"/>
              <a:gd name="T2" fmla="*/ 2147483647 w 2691"/>
              <a:gd name="T3" fmla="*/ 2147483647 h 357"/>
              <a:gd name="T4" fmla="*/ 2147483647 w 2691"/>
              <a:gd name="T5" fmla="*/ 2147483647 h 357"/>
              <a:gd name="T6" fmla="*/ 2147483647 w 2691"/>
              <a:gd name="T7" fmla="*/ 2147483647 h 357"/>
              <a:gd name="T8" fmla="*/ 2147483647 w 2691"/>
              <a:gd name="T9" fmla="*/ 2147483647 h 3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91"/>
              <a:gd name="T16" fmla="*/ 0 h 357"/>
              <a:gd name="T17" fmla="*/ 2691 w 2691"/>
              <a:gd name="T18" fmla="*/ 357 h 3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91" h="357">
                <a:moveTo>
                  <a:pt x="0" y="0"/>
                </a:moveTo>
                <a:cubicBezTo>
                  <a:pt x="373" y="167"/>
                  <a:pt x="747" y="335"/>
                  <a:pt x="1061" y="346"/>
                </a:cubicBezTo>
                <a:cubicBezTo>
                  <a:pt x="1375" y="357"/>
                  <a:pt x="1654" y="70"/>
                  <a:pt x="1884" y="66"/>
                </a:cubicBezTo>
                <a:cubicBezTo>
                  <a:pt x="2114" y="62"/>
                  <a:pt x="2310" y="305"/>
                  <a:pt x="2444" y="321"/>
                </a:cubicBezTo>
                <a:cubicBezTo>
                  <a:pt x="2578" y="337"/>
                  <a:pt x="2634" y="251"/>
                  <a:pt x="2691" y="165"/>
                </a:cubicBezTo>
              </a:path>
            </a:pathLst>
          </a:custGeom>
          <a:noFill/>
          <a:ln w="9525" cap="flat" cmpd="sng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1276" name="Freeform 12">
            <a:extLst>
              <a:ext uri="{FF2B5EF4-FFF2-40B4-BE49-F238E27FC236}">
                <a16:creationId xmlns:a16="http://schemas.microsoft.com/office/drawing/2014/main" id="{3E892A9A-F962-44C6-9DA7-2DF9608EC256}"/>
              </a:ext>
            </a:extLst>
          </p:cNvPr>
          <p:cNvSpPr>
            <a:spLocks/>
          </p:cNvSpPr>
          <p:nvPr/>
        </p:nvSpPr>
        <p:spPr bwMode="auto">
          <a:xfrm>
            <a:off x="601663" y="2547938"/>
            <a:ext cx="4192587" cy="1068387"/>
          </a:xfrm>
          <a:custGeom>
            <a:avLst/>
            <a:gdLst>
              <a:gd name="T0" fmla="*/ 0 w 2641"/>
              <a:gd name="T1" fmla="*/ 0 h 673"/>
              <a:gd name="T2" fmla="*/ 2147483647 w 2641"/>
              <a:gd name="T3" fmla="*/ 2147483647 h 673"/>
              <a:gd name="T4" fmla="*/ 2147483647 w 2641"/>
              <a:gd name="T5" fmla="*/ 2147483647 h 673"/>
              <a:gd name="T6" fmla="*/ 2147483647 w 2641"/>
              <a:gd name="T7" fmla="*/ 2147483647 h 673"/>
              <a:gd name="T8" fmla="*/ 2147483647 w 2641"/>
              <a:gd name="T9" fmla="*/ 2147483647 h 6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41"/>
              <a:gd name="T16" fmla="*/ 0 h 673"/>
              <a:gd name="T17" fmla="*/ 2641 w 2641"/>
              <a:gd name="T18" fmla="*/ 673 h 6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41" h="673">
                <a:moveTo>
                  <a:pt x="0" y="0"/>
                </a:moveTo>
                <a:cubicBezTo>
                  <a:pt x="340" y="304"/>
                  <a:pt x="681" y="609"/>
                  <a:pt x="970" y="641"/>
                </a:cubicBezTo>
                <a:cubicBezTo>
                  <a:pt x="1259" y="673"/>
                  <a:pt x="1523" y="245"/>
                  <a:pt x="1736" y="189"/>
                </a:cubicBezTo>
                <a:cubicBezTo>
                  <a:pt x="1949" y="133"/>
                  <a:pt x="2095" y="303"/>
                  <a:pt x="2246" y="304"/>
                </a:cubicBezTo>
                <a:cubicBezTo>
                  <a:pt x="2397" y="305"/>
                  <a:pt x="2519" y="251"/>
                  <a:pt x="2641" y="197"/>
                </a:cubicBezTo>
              </a:path>
            </a:pathLst>
          </a:custGeom>
          <a:noFill/>
          <a:ln w="9525" cap="flat" cmpd="sng">
            <a:solidFill>
              <a:srgbClr val="0066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1277" name="Freeform 13">
            <a:extLst>
              <a:ext uri="{FF2B5EF4-FFF2-40B4-BE49-F238E27FC236}">
                <a16:creationId xmlns:a16="http://schemas.microsoft.com/office/drawing/2014/main" id="{CCB8FBC8-DDFE-44EF-B60C-2A84611ACEB9}"/>
              </a:ext>
            </a:extLst>
          </p:cNvPr>
          <p:cNvSpPr>
            <a:spLocks/>
          </p:cNvSpPr>
          <p:nvPr/>
        </p:nvSpPr>
        <p:spPr bwMode="auto">
          <a:xfrm>
            <a:off x="522288" y="3603625"/>
            <a:ext cx="4062412" cy="850900"/>
          </a:xfrm>
          <a:custGeom>
            <a:avLst/>
            <a:gdLst>
              <a:gd name="T0" fmla="*/ 0 w 2559"/>
              <a:gd name="T1" fmla="*/ 2147483647 h 536"/>
              <a:gd name="T2" fmla="*/ 2147483647 w 2559"/>
              <a:gd name="T3" fmla="*/ 2147483647 h 536"/>
              <a:gd name="T4" fmla="*/ 2147483647 w 2559"/>
              <a:gd name="T5" fmla="*/ 2147483647 h 536"/>
              <a:gd name="T6" fmla="*/ 2147483647 w 2559"/>
              <a:gd name="T7" fmla="*/ 2147483647 h 536"/>
              <a:gd name="T8" fmla="*/ 2147483647 w 2559"/>
              <a:gd name="T9" fmla="*/ 2147483647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59"/>
              <a:gd name="T16" fmla="*/ 0 h 536"/>
              <a:gd name="T17" fmla="*/ 2559 w 2559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59" h="536">
                <a:moveTo>
                  <a:pt x="0" y="322"/>
                </a:moveTo>
                <a:cubicBezTo>
                  <a:pt x="363" y="162"/>
                  <a:pt x="726" y="2"/>
                  <a:pt x="1037" y="1"/>
                </a:cubicBezTo>
                <a:cubicBezTo>
                  <a:pt x="1348" y="0"/>
                  <a:pt x="1652" y="277"/>
                  <a:pt x="1868" y="314"/>
                </a:cubicBezTo>
                <a:cubicBezTo>
                  <a:pt x="2084" y="351"/>
                  <a:pt x="2222" y="186"/>
                  <a:pt x="2337" y="223"/>
                </a:cubicBezTo>
                <a:cubicBezTo>
                  <a:pt x="2452" y="260"/>
                  <a:pt x="2505" y="398"/>
                  <a:pt x="2559" y="536"/>
                </a:cubicBezTo>
              </a:path>
            </a:pathLst>
          </a:custGeom>
          <a:noFill/>
          <a:ln w="9525" cap="flat" cmpd="sng">
            <a:solidFill>
              <a:srgbClr val="0066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graphicFrame>
        <p:nvGraphicFramePr>
          <p:cNvPr id="11278" name="Object 14">
            <a:extLst>
              <a:ext uri="{FF2B5EF4-FFF2-40B4-BE49-F238E27FC236}">
                <a16:creationId xmlns:a16="http://schemas.microsoft.com/office/drawing/2014/main" id="{3E15E315-456D-4BAC-8B04-8947FF4942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02175" y="4229100"/>
          <a:ext cx="8524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7" imgW="342751" imgH="203112" progId="Equation.3">
                  <p:embed/>
                </p:oleObj>
              </mc:Choice>
              <mc:Fallback>
                <p:oleObj name="Equation" r:id="rId7" imgW="342751" imgH="20311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4229100"/>
                        <a:ext cx="8524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>
            <a:extLst>
              <a:ext uri="{FF2B5EF4-FFF2-40B4-BE49-F238E27FC236}">
                <a16:creationId xmlns:a16="http://schemas.microsoft.com/office/drawing/2014/main" id="{2F6EEAD6-15B3-4CC3-86ED-8979DFEC54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9338" y="3125788"/>
          <a:ext cx="8207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9" imgW="330057" imgH="203112" progId="Equation.3">
                  <p:embed/>
                </p:oleObj>
              </mc:Choice>
              <mc:Fallback>
                <p:oleObj name="Equation" r:id="rId9" imgW="330057" imgH="20311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125788"/>
                        <a:ext cx="82073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>
            <a:extLst>
              <a:ext uri="{FF2B5EF4-FFF2-40B4-BE49-F238E27FC236}">
                <a16:creationId xmlns:a16="http://schemas.microsoft.com/office/drawing/2014/main" id="{65141817-6F7A-4C7C-B053-2F8D48084A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3950" y="2443163"/>
          <a:ext cx="788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11" imgW="317225" imgH="203024" progId="Equation.3">
                  <p:embed/>
                </p:oleObj>
              </mc:Choice>
              <mc:Fallback>
                <p:oleObj name="Equation" r:id="rId11" imgW="317225" imgH="203024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2443163"/>
                        <a:ext cx="7889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>
            <a:extLst>
              <a:ext uri="{FF2B5EF4-FFF2-40B4-BE49-F238E27FC236}">
                <a16:creationId xmlns:a16="http://schemas.microsoft.com/office/drawing/2014/main" id="{5ADDC2F1-660D-4C15-91E7-65EF1F4875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9638" y="1990725"/>
          <a:ext cx="2597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13" imgW="1180588" imgH="203112" progId="Equation.DSMT4">
                  <p:embed/>
                </p:oleObj>
              </mc:Choice>
              <mc:Fallback>
                <p:oleObj name="Equation" r:id="rId13" imgW="1180588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9638" y="1990725"/>
                        <a:ext cx="259715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>
            <a:extLst>
              <a:ext uri="{FF2B5EF4-FFF2-40B4-BE49-F238E27FC236}">
                <a16:creationId xmlns:a16="http://schemas.microsoft.com/office/drawing/2014/main" id="{486F32DF-6F6D-40F8-BEA2-28ECC458F7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4738" y="2706688"/>
          <a:ext cx="22510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15" imgW="1447800" imgH="279400" progId="Equation.DSMT4">
                  <p:embed/>
                </p:oleObj>
              </mc:Choice>
              <mc:Fallback>
                <p:oleObj name="Equation" r:id="rId15" imgW="1447800" imgH="279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2706688"/>
                        <a:ext cx="22510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>
            <a:extLst>
              <a:ext uri="{FF2B5EF4-FFF2-40B4-BE49-F238E27FC236}">
                <a16:creationId xmlns:a16="http://schemas.microsoft.com/office/drawing/2014/main" id="{FDAAC527-6615-475B-AB2C-FAAAA8F059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5763" y="3494088"/>
          <a:ext cx="120491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17" imgW="800100" imgH="279400" progId="Equation.DSMT4">
                  <p:embed/>
                </p:oleObj>
              </mc:Choice>
              <mc:Fallback>
                <p:oleObj name="Equation" r:id="rId17" imgW="800100" imgH="279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5763" y="3494088"/>
                        <a:ext cx="1204912" cy="4222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4" name="Oval 19">
            <a:extLst>
              <a:ext uri="{FF2B5EF4-FFF2-40B4-BE49-F238E27FC236}">
                <a16:creationId xmlns:a16="http://schemas.microsoft.com/office/drawing/2014/main" id="{AC02E0CC-0327-4291-8BB0-FF487847D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825" y="3544888"/>
            <a:ext cx="90488" cy="92075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AE3B44D-4267-4584-BBFB-160959AD24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Squeeze Theorem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E29B652-4324-4DE4-91B9-6FD75AE65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61063" y="2454275"/>
            <a:ext cx="2876550" cy="29797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66CC"/>
                </a:solidFill>
              </a:rPr>
              <a:t>You will see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66CC"/>
                </a:solidFill>
              </a:rPr>
              <a:t>this type of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66CC"/>
                </a:solidFill>
              </a:rPr>
              <a:t>idea over and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66CC"/>
                </a:solidFill>
              </a:rPr>
              <a:t>over again.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2" name="Text Box 4">
                <a:extLst>
                  <a:ext uri="{FF2B5EF4-FFF2-40B4-BE49-F238E27FC236}">
                    <a16:creationId xmlns:a16="http://schemas.microsoft.com/office/drawing/2014/main" id="{D4823C19-C59A-458B-B93E-97E855E32C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3938" y="5805488"/>
                <a:ext cx="396875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292" name="Text Box 4">
                <a:extLst>
                  <a:ext uri="{FF2B5EF4-FFF2-40B4-BE49-F238E27FC236}">
                    <a16:creationId xmlns:a16="http://schemas.microsoft.com/office/drawing/2014/main" id="{D4823C19-C59A-458B-B93E-97E855E32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63938" y="5805488"/>
                <a:ext cx="396875" cy="274637"/>
              </a:xfrm>
              <a:prstGeom prst="rect">
                <a:avLst/>
              </a:prstGeom>
              <a:blipFill>
                <a:blip r:embed="rId3"/>
                <a:stretch>
                  <a:fillRect b="-44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93" name="Line 5">
            <a:extLst>
              <a:ext uri="{FF2B5EF4-FFF2-40B4-BE49-F238E27FC236}">
                <a16:creationId xmlns:a16="http://schemas.microsoft.com/office/drawing/2014/main" id="{68DFB3A5-FE39-46DE-A9B7-64028EC817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5805488"/>
            <a:ext cx="3311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Line 6">
            <a:extLst>
              <a:ext uri="{FF2B5EF4-FFF2-40B4-BE49-F238E27FC236}">
                <a16:creationId xmlns:a16="http://schemas.microsoft.com/office/drawing/2014/main" id="{E922DC05-654B-4DEA-A0F4-DAAF59D9FC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4213" y="2276475"/>
            <a:ext cx="0" cy="3781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5" name="Text Box 7">
                <a:extLst>
                  <a:ext uri="{FF2B5EF4-FFF2-40B4-BE49-F238E27FC236}">
                    <a16:creationId xmlns:a16="http://schemas.microsoft.com/office/drawing/2014/main" id="{A18D459F-41E9-4E59-90F8-A89D3E3F51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313" y="1881188"/>
                <a:ext cx="503237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295" name="Text Box 7">
                <a:extLst>
                  <a:ext uri="{FF2B5EF4-FFF2-40B4-BE49-F238E27FC236}">
                    <a16:creationId xmlns:a16="http://schemas.microsoft.com/office/drawing/2014/main" id="{A18D459F-41E9-4E59-90F8-A89D3E3F51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8313" y="1881188"/>
                <a:ext cx="503237" cy="274637"/>
              </a:xfrm>
              <a:prstGeom prst="rect">
                <a:avLst/>
              </a:prstGeom>
              <a:blipFill>
                <a:blip r:embed="rId4"/>
                <a:stretch>
                  <a:fillRect b="-311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96" name="Line 8">
            <a:extLst>
              <a:ext uri="{FF2B5EF4-FFF2-40B4-BE49-F238E27FC236}">
                <a16:creationId xmlns:a16="http://schemas.microsoft.com/office/drawing/2014/main" id="{19A06DDB-2AE6-42E2-9F8E-50DF01F08B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863" y="3608388"/>
            <a:ext cx="222250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2297" name="Line 9">
            <a:extLst>
              <a:ext uri="{FF2B5EF4-FFF2-40B4-BE49-F238E27FC236}">
                <a16:creationId xmlns:a16="http://schemas.microsoft.com/office/drawing/2014/main" id="{3342142D-56BF-44CB-B888-A4E02AF6F4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5768975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8" name="Text Box 10">
                <a:extLst>
                  <a:ext uri="{FF2B5EF4-FFF2-40B4-BE49-F238E27FC236}">
                    <a16:creationId xmlns:a16="http://schemas.microsoft.com/office/drawing/2014/main" id="{17719254-8CEC-4A03-9D0F-2463F4B348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713" y="3457575"/>
                <a:ext cx="325437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298" name="Text Box 10">
                <a:extLst>
                  <a:ext uri="{FF2B5EF4-FFF2-40B4-BE49-F238E27FC236}">
                    <a16:creationId xmlns:a16="http://schemas.microsoft.com/office/drawing/2014/main" id="{17719254-8CEC-4A03-9D0F-2463F4B34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9713" y="3457575"/>
                <a:ext cx="325437" cy="274638"/>
              </a:xfrm>
              <a:prstGeom prst="rect">
                <a:avLst/>
              </a:prstGeom>
              <a:blipFill>
                <a:blip r:embed="rId5"/>
                <a:stretch>
                  <a:fillRect l="-5556" b="-1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99" name="Text Box 11">
                <a:extLst>
                  <a:ext uri="{FF2B5EF4-FFF2-40B4-BE49-F238E27FC236}">
                    <a16:creationId xmlns:a16="http://schemas.microsoft.com/office/drawing/2014/main" id="{6CD75263-D1D3-4F67-A362-D38E1D0FD7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2788" y="5926138"/>
                <a:ext cx="431800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299" name="Text Box 11">
                <a:extLst>
                  <a:ext uri="{FF2B5EF4-FFF2-40B4-BE49-F238E27FC236}">
                    <a16:creationId xmlns:a16="http://schemas.microsoft.com/office/drawing/2014/main" id="{6CD75263-D1D3-4F67-A362-D38E1D0FD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2788" y="5926138"/>
                <a:ext cx="431800" cy="274637"/>
              </a:xfrm>
              <a:prstGeom prst="rect">
                <a:avLst/>
              </a:prstGeom>
              <a:blipFill>
                <a:blip r:embed="rId6"/>
                <a:stretch>
                  <a:fillRect b="-44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00" name="Freeform 12">
            <a:extLst>
              <a:ext uri="{FF2B5EF4-FFF2-40B4-BE49-F238E27FC236}">
                <a16:creationId xmlns:a16="http://schemas.microsoft.com/office/drawing/2014/main" id="{38AC3264-3C4F-47E5-A0AA-23ADA7011E94}"/>
              </a:ext>
            </a:extLst>
          </p:cNvPr>
          <p:cNvSpPr>
            <a:spLocks/>
          </p:cNvSpPr>
          <p:nvPr/>
        </p:nvSpPr>
        <p:spPr bwMode="auto">
          <a:xfrm>
            <a:off x="561975" y="3043238"/>
            <a:ext cx="4271963" cy="566737"/>
          </a:xfrm>
          <a:custGeom>
            <a:avLst/>
            <a:gdLst>
              <a:gd name="T0" fmla="*/ 0 w 2691"/>
              <a:gd name="T1" fmla="*/ 0 h 357"/>
              <a:gd name="T2" fmla="*/ 2147483647 w 2691"/>
              <a:gd name="T3" fmla="*/ 2147483647 h 357"/>
              <a:gd name="T4" fmla="*/ 2147483647 w 2691"/>
              <a:gd name="T5" fmla="*/ 2147483647 h 357"/>
              <a:gd name="T6" fmla="*/ 2147483647 w 2691"/>
              <a:gd name="T7" fmla="*/ 2147483647 h 357"/>
              <a:gd name="T8" fmla="*/ 2147483647 w 2691"/>
              <a:gd name="T9" fmla="*/ 2147483647 h 3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91"/>
              <a:gd name="T16" fmla="*/ 0 h 357"/>
              <a:gd name="T17" fmla="*/ 2691 w 2691"/>
              <a:gd name="T18" fmla="*/ 357 h 35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91" h="357">
                <a:moveTo>
                  <a:pt x="0" y="0"/>
                </a:moveTo>
                <a:cubicBezTo>
                  <a:pt x="373" y="167"/>
                  <a:pt x="747" y="335"/>
                  <a:pt x="1061" y="346"/>
                </a:cubicBezTo>
                <a:cubicBezTo>
                  <a:pt x="1375" y="357"/>
                  <a:pt x="1654" y="70"/>
                  <a:pt x="1884" y="66"/>
                </a:cubicBezTo>
                <a:cubicBezTo>
                  <a:pt x="2114" y="62"/>
                  <a:pt x="2310" y="305"/>
                  <a:pt x="2444" y="321"/>
                </a:cubicBezTo>
                <a:cubicBezTo>
                  <a:pt x="2578" y="337"/>
                  <a:pt x="2634" y="251"/>
                  <a:pt x="2691" y="165"/>
                </a:cubicBezTo>
              </a:path>
            </a:pathLst>
          </a:custGeom>
          <a:noFill/>
          <a:ln w="9525" cap="flat" cmpd="sng">
            <a:solidFill>
              <a:srgbClr val="FF66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2301" name="Freeform 13">
            <a:extLst>
              <a:ext uri="{FF2B5EF4-FFF2-40B4-BE49-F238E27FC236}">
                <a16:creationId xmlns:a16="http://schemas.microsoft.com/office/drawing/2014/main" id="{D119136E-1E60-45D7-AD90-4C96A3CDA4CE}"/>
              </a:ext>
            </a:extLst>
          </p:cNvPr>
          <p:cNvSpPr>
            <a:spLocks/>
          </p:cNvSpPr>
          <p:nvPr/>
        </p:nvSpPr>
        <p:spPr bwMode="auto">
          <a:xfrm>
            <a:off x="601663" y="2547938"/>
            <a:ext cx="4192587" cy="1068387"/>
          </a:xfrm>
          <a:custGeom>
            <a:avLst/>
            <a:gdLst>
              <a:gd name="T0" fmla="*/ 0 w 2641"/>
              <a:gd name="T1" fmla="*/ 0 h 673"/>
              <a:gd name="T2" fmla="*/ 2147483647 w 2641"/>
              <a:gd name="T3" fmla="*/ 2147483647 h 673"/>
              <a:gd name="T4" fmla="*/ 2147483647 w 2641"/>
              <a:gd name="T5" fmla="*/ 2147483647 h 673"/>
              <a:gd name="T6" fmla="*/ 2147483647 w 2641"/>
              <a:gd name="T7" fmla="*/ 2147483647 h 673"/>
              <a:gd name="T8" fmla="*/ 2147483647 w 2641"/>
              <a:gd name="T9" fmla="*/ 2147483647 h 6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41"/>
              <a:gd name="T16" fmla="*/ 0 h 673"/>
              <a:gd name="T17" fmla="*/ 2641 w 2641"/>
              <a:gd name="T18" fmla="*/ 673 h 6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41" h="673">
                <a:moveTo>
                  <a:pt x="0" y="0"/>
                </a:moveTo>
                <a:cubicBezTo>
                  <a:pt x="340" y="304"/>
                  <a:pt x="681" y="609"/>
                  <a:pt x="970" y="641"/>
                </a:cubicBezTo>
                <a:cubicBezTo>
                  <a:pt x="1259" y="673"/>
                  <a:pt x="1523" y="245"/>
                  <a:pt x="1736" y="189"/>
                </a:cubicBezTo>
                <a:cubicBezTo>
                  <a:pt x="1949" y="133"/>
                  <a:pt x="2095" y="303"/>
                  <a:pt x="2246" y="304"/>
                </a:cubicBezTo>
                <a:cubicBezTo>
                  <a:pt x="2397" y="305"/>
                  <a:pt x="2519" y="251"/>
                  <a:pt x="2641" y="197"/>
                </a:cubicBezTo>
              </a:path>
            </a:pathLst>
          </a:custGeom>
          <a:noFill/>
          <a:ln w="9525" cap="flat" cmpd="sng">
            <a:solidFill>
              <a:srgbClr val="0066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2302" name="Freeform 14">
            <a:extLst>
              <a:ext uri="{FF2B5EF4-FFF2-40B4-BE49-F238E27FC236}">
                <a16:creationId xmlns:a16="http://schemas.microsoft.com/office/drawing/2014/main" id="{ED99FEF2-AA73-4D70-8580-3D8BC3D8FB2C}"/>
              </a:ext>
            </a:extLst>
          </p:cNvPr>
          <p:cNvSpPr>
            <a:spLocks/>
          </p:cNvSpPr>
          <p:nvPr/>
        </p:nvSpPr>
        <p:spPr bwMode="auto">
          <a:xfrm>
            <a:off x="522288" y="3603625"/>
            <a:ext cx="4062412" cy="850900"/>
          </a:xfrm>
          <a:custGeom>
            <a:avLst/>
            <a:gdLst>
              <a:gd name="T0" fmla="*/ 0 w 2559"/>
              <a:gd name="T1" fmla="*/ 2147483647 h 536"/>
              <a:gd name="T2" fmla="*/ 2147483647 w 2559"/>
              <a:gd name="T3" fmla="*/ 2147483647 h 536"/>
              <a:gd name="T4" fmla="*/ 2147483647 w 2559"/>
              <a:gd name="T5" fmla="*/ 2147483647 h 536"/>
              <a:gd name="T6" fmla="*/ 2147483647 w 2559"/>
              <a:gd name="T7" fmla="*/ 2147483647 h 536"/>
              <a:gd name="T8" fmla="*/ 2147483647 w 2559"/>
              <a:gd name="T9" fmla="*/ 2147483647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59"/>
              <a:gd name="T16" fmla="*/ 0 h 536"/>
              <a:gd name="T17" fmla="*/ 2559 w 2559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59" h="536">
                <a:moveTo>
                  <a:pt x="0" y="322"/>
                </a:moveTo>
                <a:cubicBezTo>
                  <a:pt x="363" y="162"/>
                  <a:pt x="726" y="2"/>
                  <a:pt x="1037" y="1"/>
                </a:cubicBezTo>
                <a:cubicBezTo>
                  <a:pt x="1348" y="0"/>
                  <a:pt x="1652" y="277"/>
                  <a:pt x="1868" y="314"/>
                </a:cubicBezTo>
                <a:cubicBezTo>
                  <a:pt x="2084" y="351"/>
                  <a:pt x="2222" y="186"/>
                  <a:pt x="2337" y="223"/>
                </a:cubicBezTo>
                <a:cubicBezTo>
                  <a:pt x="2452" y="260"/>
                  <a:pt x="2505" y="398"/>
                  <a:pt x="2559" y="536"/>
                </a:cubicBezTo>
              </a:path>
            </a:pathLst>
          </a:custGeom>
          <a:noFill/>
          <a:ln w="9525" cap="flat" cmpd="sng">
            <a:solidFill>
              <a:srgbClr val="0066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graphicFrame>
        <p:nvGraphicFramePr>
          <p:cNvPr id="12303" name="Object 15">
            <a:extLst>
              <a:ext uri="{FF2B5EF4-FFF2-40B4-BE49-F238E27FC236}">
                <a16:creationId xmlns:a16="http://schemas.microsoft.com/office/drawing/2014/main" id="{51031131-5956-4D63-9BB2-ABA3978785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02175" y="4229100"/>
          <a:ext cx="8524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7" imgW="342751" imgH="203112" progId="Equation.3">
                  <p:embed/>
                </p:oleObj>
              </mc:Choice>
              <mc:Fallback>
                <p:oleObj name="Equation" r:id="rId7" imgW="342751" imgH="20311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4229100"/>
                        <a:ext cx="8524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>
            <a:extLst>
              <a:ext uri="{FF2B5EF4-FFF2-40B4-BE49-F238E27FC236}">
                <a16:creationId xmlns:a16="http://schemas.microsoft.com/office/drawing/2014/main" id="{EDE2257A-AB28-4662-A2FD-D192B93733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9338" y="3125788"/>
          <a:ext cx="8207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9" imgW="330057" imgH="203112" progId="Equation.3">
                  <p:embed/>
                </p:oleObj>
              </mc:Choice>
              <mc:Fallback>
                <p:oleObj name="Equation" r:id="rId9" imgW="330057" imgH="20311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125788"/>
                        <a:ext cx="82073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>
            <a:extLst>
              <a:ext uri="{FF2B5EF4-FFF2-40B4-BE49-F238E27FC236}">
                <a16:creationId xmlns:a16="http://schemas.microsoft.com/office/drawing/2014/main" id="{C8C6E8E0-9879-45A0-992E-ACAF7170A8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3950" y="2443163"/>
          <a:ext cx="788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11" imgW="317225" imgH="203024" progId="Equation.3">
                  <p:embed/>
                </p:oleObj>
              </mc:Choice>
              <mc:Fallback>
                <p:oleObj name="Equation" r:id="rId11" imgW="317225" imgH="203024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2443163"/>
                        <a:ext cx="7889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6" name="Oval 17">
            <a:extLst>
              <a:ext uri="{FF2B5EF4-FFF2-40B4-BE49-F238E27FC236}">
                <a16:creationId xmlns:a16="http://schemas.microsoft.com/office/drawing/2014/main" id="{9B06B9D8-3A9C-4C08-9AF0-E622B9685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825" y="3544888"/>
            <a:ext cx="90488" cy="92075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4">
            <a:extLst>
              <a:ext uri="{FF2B5EF4-FFF2-40B4-BE49-F238E27FC236}">
                <a16:creationId xmlns:a16="http://schemas.microsoft.com/office/drawing/2014/main" id="{88728AC0-7011-4D34-A98B-14625B4EA7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875" y="1946275"/>
          <a:ext cx="7239000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2413000" imgH="457200" progId="Equation.DSMT4">
                  <p:embed/>
                </p:oleObj>
              </mc:Choice>
              <mc:Fallback>
                <p:oleObj name="Equation" r:id="rId3" imgW="24130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1946275"/>
                        <a:ext cx="7239000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5" name="Rectangle 2">
            <a:extLst>
              <a:ext uri="{FF2B5EF4-FFF2-40B4-BE49-F238E27FC236}">
                <a16:creationId xmlns:a16="http://schemas.microsoft.com/office/drawing/2014/main" id="{65A89B47-5B3A-4939-9C8C-0FB7F48165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1</a:t>
            </a:r>
          </a:p>
        </p:txBody>
      </p:sp>
      <p:sp>
        <p:nvSpPr>
          <p:cNvPr id="13316" name="Rectangle 6">
            <a:extLst>
              <a:ext uri="{FF2B5EF4-FFF2-40B4-BE49-F238E27FC236}">
                <a16:creationId xmlns:a16="http://schemas.microsoft.com/office/drawing/2014/main" id="{61B582CB-0434-47AF-99D4-D7178DBA6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400" y="1801813"/>
            <a:ext cx="4597400" cy="15636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E5ADAFD-E50C-48E8-9835-6C24EB4F05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1</a:t>
            </a:r>
          </a:p>
        </p:txBody>
      </p:sp>
      <p:graphicFrame>
        <p:nvGraphicFramePr>
          <p:cNvPr id="14339" name="Object 4">
            <a:extLst>
              <a:ext uri="{FF2B5EF4-FFF2-40B4-BE49-F238E27FC236}">
                <a16:creationId xmlns:a16="http://schemas.microsoft.com/office/drawing/2014/main" id="{9947E659-A285-49CB-8181-8221363097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875" y="1946275"/>
          <a:ext cx="7239000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2413000" imgH="457200" progId="Equation.DSMT4">
                  <p:embed/>
                </p:oleObj>
              </mc:Choice>
              <mc:Fallback>
                <p:oleObj name="Equation" r:id="rId3" imgW="24130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1946275"/>
                        <a:ext cx="7239000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AF2EAB9-92A0-424F-8D86-702142D6D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1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2BA200B-471C-435C-9F1C-23FBE29C5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3328988"/>
            <a:ext cx="7696200" cy="2614612"/>
          </a:xfrm>
        </p:spPr>
        <p:txBody>
          <a:bodyPr/>
          <a:lstStyle/>
          <a:p>
            <a:pPr eaLnBrk="1" hangingPunct="1"/>
            <a:r>
              <a:rPr lang="en-US" altLang="en-US"/>
              <a:t>We cannot apply the limit laws since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DNE (2.1.1)</a:t>
            </a:r>
          </a:p>
        </p:txBody>
      </p:sp>
      <p:graphicFrame>
        <p:nvGraphicFramePr>
          <p:cNvPr id="15364" name="Object 5">
            <a:extLst>
              <a:ext uri="{FF2B5EF4-FFF2-40B4-BE49-F238E27FC236}">
                <a16:creationId xmlns:a16="http://schemas.microsoft.com/office/drawing/2014/main" id="{738DA948-3832-46B2-AAE4-EC6FA9E5A4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1863" y="4135438"/>
          <a:ext cx="2095500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3" imgW="698197" imgH="431613" progId="Equation.3">
                  <p:embed/>
                </p:oleObj>
              </mc:Choice>
              <mc:Fallback>
                <p:oleObj name="Equation" r:id="rId3" imgW="698197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4135438"/>
                        <a:ext cx="2095500" cy="1296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4">
            <a:extLst>
              <a:ext uri="{FF2B5EF4-FFF2-40B4-BE49-F238E27FC236}">
                <a16:creationId xmlns:a16="http://schemas.microsoft.com/office/drawing/2014/main" id="{A94E56A4-817F-400C-B1AB-2816BECED0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875" y="1946275"/>
          <a:ext cx="7239000" cy="137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5" imgW="2413000" imgH="457200" progId="Equation.DSMT4">
                  <p:embed/>
                </p:oleObj>
              </mc:Choice>
              <mc:Fallback>
                <p:oleObj name="Equation" r:id="rId5" imgW="24130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1946275"/>
                        <a:ext cx="7239000" cy="137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AD446A6-8AFB-4266-B249-C788C68EFA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1</a:t>
            </a:r>
          </a:p>
        </p:txBody>
      </p:sp>
      <p:sp>
        <p:nvSpPr>
          <p:cNvPr id="16387" name="AutoShape 14">
            <a:extLst>
              <a:ext uri="{FF2B5EF4-FFF2-40B4-BE49-F238E27FC236}">
                <a16:creationId xmlns:a16="http://schemas.microsoft.com/office/drawing/2014/main" id="{76E2446B-C508-4DD5-90A7-2F021B21D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6950" y="5407025"/>
            <a:ext cx="1276350" cy="8509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graphicFrame>
        <p:nvGraphicFramePr>
          <p:cNvPr id="16388" name="Object 15">
            <a:extLst>
              <a:ext uri="{FF2B5EF4-FFF2-40B4-BE49-F238E27FC236}">
                <a16:creationId xmlns:a16="http://schemas.microsoft.com/office/drawing/2014/main" id="{ECB91399-0601-4D65-92E9-AEEB9E0D0A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9638" y="1990725"/>
          <a:ext cx="2597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3" imgW="1180588" imgH="203112" progId="Equation.DSMT4">
                  <p:embed/>
                </p:oleObj>
              </mc:Choice>
              <mc:Fallback>
                <p:oleObj name="Equation" r:id="rId3" imgW="1180588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9638" y="1990725"/>
                        <a:ext cx="259715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16">
            <a:extLst>
              <a:ext uri="{FF2B5EF4-FFF2-40B4-BE49-F238E27FC236}">
                <a16:creationId xmlns:a16="http://schemas.microsoft.com/office/drawing/2014/main" id="{E5521768-5962-4CA8-8A7D-D213333C12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4738" y="2706688"/>
          <a:ext cx="22510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5" imgW="1447800" imgH="279400" progId="Equation.DSMT4">
                  <p:embed/>
                </p:oleObj>
              </mc:Choice>
              <mc:Fallback>
                <p:oleObj name="Equation" r:id="rId5" imgW="1447800" imgH="279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2706688"/>
                        <a:ext cx="22510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17">
            <a:extLst>
              <a:ext uri="{FF2B5EF4-FFF2-40B4-BE49-F238E27FC236}">
                <a16:creationId xmlns:a16="http://schemas.microsoft.com/office/drawing/2014/main" id="{2612FFD7-8F5D-40B9-9491-AF5F6C2118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5763" y="3494088"/>
          <a:ext cx="120491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7" imgW="800100" imgH="279400" progId="Equation.DSMT4">
                  <p:embed/>
                </p:oleObj>
              </mc:Choice>
              <mc:Fallback>
                <p:oleObj name="Equation" r:id="rId7" imgW="800100" imgH="279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5763" y="3494088"/>
                        <a:ext cx="1204912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Text Box 7">
            <a:extLst>
              <a:ext uri="{FF2B5EF4-FFF2-40B4-BE49-F238E27FC236}">
                <a16:creationId xmlns:a16="http://schemas.microsoft.com/office/drawing/2014/main" id="{59E8B550-FBEF-49F1-A9B3-A8B916537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5" y="6261100"/>
            <a:ext cx="48561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i="1">
                <a:solidFill>
                  <a:srgbClr val="FF3399"/>
                </a:solidFill>
              </a:rPr>
              <a:t>Make sure to quote the name of the Squeeze Theorem.</a:t>
            </a:r>
            <a:endParaRPr lang="en-US" altLang="en-US" sz="1400"/>
          </a:p>
        </p:txBody>
      </p:sp>
      <p:graphicFrame>
        <p:nvGraphicFramePr>
          <p:cNvPr id="16392" name="Object 12">
            <a:extLst>
              <a:ext uri="{FF2B5EF4-FFF2-40B4-BE49-F238E27FC236}">
                <a16:creationId xmlns:a16="http://schemas.microsoft.com/office/drawing/2014/main" id="{D1A4FE27-D8DB-469F-AD66-0BB56E69AE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0988" y="2462213"/>
          <a:ext cx="2859087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9" imgW="1485900" imgH="508000" progId="Equation.DSMT4">
                  <p:embed/>
                </p:oleObj>
              </mc:Choice>
              <mc:Fallback>
                <p:oleObj name="Equation" r:id="rId9" imgW="1485900" imgH="508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8" y="2462213"/>
                        <a:ext cx="2859087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4FED131-BD72-4E43-B57A-DE90BA8E4B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</a:t>
            </a:r>
          </a:p>
        </p:txBody>
      </p:sp>
      <p:graphicFrame>
        <p:nvGraphicFramePr>
          <p:cNvPr id="17411" name="Object 5">
            <a:extLst>
              <a:ext uri="{FF2B5EF4-FFF2-40B4-BE49-F238E27FC236}">
                <a16:creationId xmlns:a16="http://schemas.microsoft.com/office/drawing/2014/main" id="{3AB2FAA5-F257-44C0-B330-2BF042429F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675" y="1938338"/>
          <a:ext cx="8199438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3" imgW="3454400" imgH="774700" progId="Equation.DSMT4">
                  <p:embed/>
                </p:oleObj>
              </mc:Choice>
              <mc:Fallback>
                <p:oleObj name="Equation" r:id="rId3" imgW="3454400" imgH="774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1938338"/>
                        <a:ext cx="8199438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CBD99C-2708-40DB-9180-2A552A66AE3C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838575"/>
          <a:ext cx="7877175" cy="232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41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2C597AB-9F44-41BC-939F-20558763D7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Proof</a:t>
            </a:r>
          </a:p>
        </p:txBody>
      </p:sp>
      <p:graphicFrame>
        <p:nvGraphicFramePr>
          <p:cNvPr id="18435" name="Object 5">
            <a:extLst>
              <a:ext uri="{FF2B5EF4-FFF2-40B4-BE49-F238E27FC236}">
                <a16:creationId xmlns:a16="http://schemas.microsoft.com/office/drawing/2014/main" id="{0524A5C4-1AD8-470A-B00D-5794931DE7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675" y="1938338"/>
          <a:ext cx="8199438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3" imgW="3454400" imgH="774700" progId="Equation.DSMT4">
                  <p:embed/>
                </p:oleObj>
              </mc:Choice>
              <mc:Fallback>
                <p:oleObj name="Equation" r:id="rId3" imgW="3454400" imgH="774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1938338"/>
                        <a:ext cx="8199438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3E8A6BE-E6C1-4886-9042-F38ACADF632A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838575"/>
          <a:ext cx="7877175" cy="232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41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DF09E6B-1C6C-4232-A8CC-ED50F4839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One-sided Limits</a:t>
            </a:r>
          </a:p>
        </p:txBody>
      </p:sp>
      <p:pic>
        <p:nvPicPr>
          <p:cNvPr id="19459" name="Picture 5">
            <a:extLst>
              <a:ext uri="{FF2B5EF4-FFF2-40B4-BE49-F238E27FC236}">
                <a16:creationId xmlns:a16="http://schemas.microsoft.com/office/drawing/2014/main" id="{7A61A72C-0E5B-45A7-89D3-9391CD7BE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820863"/>
            <a:ext cx="8596312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403EE6A8-91F1-4150-A610-21358A355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Notation</a:t>
            </a:r>
          </a:p>
        </p:txBody>
      </p:sp>
      <p:pic>
        <p:nvPicPr>
          <p:cNvPr id="20483" name="Picture 5">
            <a:extLst>
              <a:ext uri="{FF2B5EF4-FFF2-40B4-BE49-F238E27FC236}">
                <a16:creationId xmlns:a16="http://schemas.microsoft.com/office/drawing/2014/main" id="{17F97C31-0870-4D6F-AA54-811786835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820863"/>
            <a:ext cx="8596312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484" name="Object 1">
            <a:extLst>
              <a:ext uri="{FF2B5EF4-FFF2-40B4-BE49-F238E27FC236}">
                <a16:creationId xmlns:a16="http://schemas.microsoft.com/office/drawing/2014/main" id="{D7E89C4E-5BEB-4DDC-9C0D-AC1DD18B15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138" y="4810125"/>
          <a:ext cx="3111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4" imgW="901309" imgH="253890" progId="Equation.DSMT4">
                  <p:embed/>
                </p:oleObj>
              </mc:Choice>
              <mc:Fallback>
                <p:oleObj name="Equation" r:id="rId4" imgW="901309" imgH="25389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8" y="4810125"/>
                        <a:ext cx="3111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4FBD586-6623-47F6-9AE0-35DA17C59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Major Themes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A5429589-11C6-48FD-993E-72E6FFAC4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Introduction to proofs in the context of calculus 1</a:t>
            </a:r>
          </a:p>
          <a:p>
            <a:r>
              <a:rPr lang="en-US" altLang="en-US"/>
              <a:t>Make sure future teachers to have a better understanding of calculus 1</a:t>
            </a:r>
          </a:p>
          <a:p>
            <a:r>
              <a:rPr lang="en-US" altLang="en-US"/>
              <a:t>Look at (rigorous) ideas in analysis which can be extended to more advanced math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26C6F0FB-17BA-4B54-9B0D-A445C1855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Consistency…</a:t>
            </a:r>
          </a:p>
        </p:txBody>
      </p:sp>
      <p:pic>
        <p:nvPicPr>
          <p:cNvPr id="21507" name="Picture 5">
            <a:extLst>
              <a:ext uri="{FF2B5EF4-FFF2-40B4-BE49-F238E27FC236}">
                <a16:creationId xmlns:a16="http://schemas.microsoft.com/office/drawing/2014/main" id="{9D5B3DC7-EDAD-463F-B83C-3CBC6FD3A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2200275"/>
            <a:ext cx="70866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6A473DBE-2743-4471-BB34-FAFBCC6AF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Limits at Infinities</a:t>
            </a:r>
          </a:p>
        </p:txBody>
      </p:sp>
      <p:pic>
        <p:nvPicPr>
          <p:cNvPr id="22531" name="Picture 3">
            <a:extLst>
              <a:ext uri="{FF2B5EF4-FFF2-40B4-BE49-F238E27FC236}">
                <a16:creationId xmlns:a16="http://schemas.microsoft.com/office/drawing/2014/main" id="{3646D8FD-3C88-4F0D-8135-B8157B466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467100"/>
            <a:ext cx="4389438" cy="272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5">
            <a:extLst>
              <a:ext uri="{FF2B5EF4-FFF2-40B4-BE49-F238E27FC236}">
                <a16:creationId xmlns:a16="http://schemas.microsoft.com/office/drawing/2014/main" id="{DCB63317-D5B2-4253-A2C0-AE98A7A79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1895475"/>
            <a:ext cx="8594725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20E00FDD-F14E-4D87-9070-60FD083E8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Limits at Infinities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302E5AE3-E817-4F90-BAF0-91F2BD872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It can be shown that (most of the) limits laws remain valid for limits at infinities.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8962788-AD91-4513-AE5F-6DE429E1A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F321710C-076A-44B2-B380-836DD7BED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Use 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 definition to prove that </a:t>
            </a:r>
          </a:p>
        </p:txBody>
      </p:sp>
      <p:graphicFrame>
        <p:nvGraphicFramePr>
          <p:cNvPr id="24580" name="Object 4">
            <a:extLst>
              <a:ext uri="{FF2B5EF4-FFF2-40B4-BE49-F238E27FC236}">
                <a16:creationId xmlns:a16="http://schemas.microsoft.com/office/drawing/2014/main" id="{B54DA81E-B757-4F85-B76F-1006BD4E48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6063" y="2346325"/>
          <a:ext cx="2940050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3" imgW="965200" imgH="431800" progId="Equation.DSMT4">
                  <p:embed/>
                </p:oleObj>
              </mc:Choice>
              <mc:Fallback>
                <p:oleObj name="Equation" r:id="rId3" imgW="9652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346325"/>
                        <a:ext cx="2940050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766031CC-9478-4534-B22B-BAEC722AE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Analysis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E48DE847-3347-4C9F-98C2-815950548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Use 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 definition to prove that </a:t>
            </a:r>
          </a:p>
        </p:txBody>
      </p:sp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6A20E0BA-F102-4366-9241-26D4346A5F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6063" y="2346325"/>
          <a:ext cx="2940050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Equation" r:id="rId3" imgW="965200" imgH="431800" progId="Equation.DSMT4">
                  <p:embed/>
                </p:oleObj>
              </mc:Choice>
              <mc:Fallback>
                <p:oleObj name="Equation" r:id="rId3" imgW="9652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346325"/>
                        <a:ext cx="2940050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BF65C3-D440-418A-AA67-57698EC83C7A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838575"/>
          <a:ext cx="7877175" cy="232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41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FDF5EBBA-1F0D-4A76-B484-57923982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Proof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08EE3981-3805-4FEF-9DF0-FED37483D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Use 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 definition to prove that </a:t>
            </a:r>
          </a:p>
        </p:txBody>
      </p:sp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34D3EE6B-494C-420C-B3B4-8C67DDF0BA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6063" y="2346325"/>
          <a:ext cx="2940050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3" imgW="965200" imgH="431800" progId="Equation.DSMT4">
                  <p:embed/>
                </p:oleObj>
              </mc:Choice>
              <mc:Fallback>
                <p:oleObj name="Equation" r:id="rId3" imgW="9652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346325"/>
                        <a:ext cx="2940050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A5B174-9EB4-43FB-ADB8-7C3D37CA989D}"/>
              </a:ext>
            </a:extLst>
          </p:cNvPr>
          <p:cNvGraphicFramePr>
            <a:graphicFrameLocks noGrp="1"/>
          </p:cNvGraphicFramePr>
          <p:nvPr/>
        </p:nvGraphicFramePr>
        <p:xfrm>
          <a:off x="542925" y="3838575"/>
          <a:ext cx="7877175" cy="232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410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9DCD5EC-6489-46D2-BDE5-557E8E480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Infinite Limits </a:t>
            </a: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9324E530-DDE4-451A-998F-A8A33B026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025" y="5805488"/>
            <a:ext cx="3968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b="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x</a:t>
            </a:r>
          </a:p>
        </p:txBody>
      </p:sp>
      <p:grpSp>
        <p:nvGrpSpPr>
          <p:cNvPr id="27652" name="Group 18">
            <a:extLst>
              <a:ext uri="{FF2B5EF4-FFF2-40B4-BE49-F238E27FC236}">
                <a16:creationId xmlns:a16="http://schemas.microsoft.com/office/drawing/2014/main" id="{FFC24F08-56D4-4AD3-8A51-2B13078B19BF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881188"/>
            <a:ext cx="3311525" cy="4337050"/>
            <a:chOff x="914400" y="1881188"/>
            <a:chExt cx="3311525" cy="4337050"/>
          </a:xfrm>
        </p:grpSpPr>
        <p:sp>
          <p:nvSpPr>
            <p:cNvPr id="27658" name="Line 4">
              <a:extLst>
                <a:ext uri="{FF2B5EF4-FFF2-40B4-BE49-F238E27FC236}">
                  <a16:creationId xmlns:a16="http://schemas.microsoft.com/office/drawing/2014/main" id="{2DE06CF0-A77E-4975-AEEC-29853B844B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4400" y="5805488"/>
              <a:ext cx="3311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9" name="Line 5">
              <a:extLst>
                <a:ext uri="{FF2B5EF4-FFF2-40B4-BE49-F238E27FC236}">
                  <a16:creationId xmlns:a16="http://schemas.microsoft.com/office/drawing/2014/main" id="{D7BB5DF1-F1A7-4C17-B8A6-CE1A1211AC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0300" y="2276475"/>
              <a:ext cx="0" cy="3781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Text Box 6">
              <a:extLst>
                <a:ext uri="{FF2B5EF4-FFF2-40B4-BE49-F238E27FC236}">
                  <a16:creationId xmlns:a16="http://schemas.microsoft.com/office/drawing/2014/main" id="{1BA4CD4B-0319-496C-AEDB-04DB9B8FA1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1881188"/>
              <a:ext cx="503238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27661" name="Line 7">
              <a:extLst>
                <a:ext uri="{FF2B5EF4-FFF2-40B4-BE49-F238E27FC236}">
                  <a16:creationId xmlns:a16="http://schemas.microsoft.com/office/drawing/2014/main" id="{6D9B06EC-96CE-440B-A78F-9BDC4A08E3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5950" y="5768975"/>
              <a:ext cx="0" cy="730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7662" name="Line 8">
              <a:extLst>
                <a:ext uri="{FF2B5EF4-FFF2-40B4-BE49-F238E27FC236}">
                  <a16:creationId xmlns:a16="http://schemas.microsoft.com/office/drawing/2014/main" id="{162B25E4-DD3C-4FCA-BBBB-3C6C1042F7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1600" y="5768975"/>
              <a:ext cx="0" cy="730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7663" name="Line 9">
              <a:extLst>
                <a:ext uri="{FF2B5EF4-FFF2-40B4-BE49-F238E27FC236}">
                  <a16:creationId xmlns:a16="http://schemas.microsoft.com/office/drawing/2014/main" id="{925FF727-DF3F-4E60-89A0-82D90E0F00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2325" y="5768975"/>
              <a:ext cx="0" cy="730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27664" name="Text Box 10">
              <a:extLst>
                <a:ext uri="{FF2B5EF4-FFF2-40B4-BE49-F238E27FC236}">
                  <a16:creationId xmlns:a16="http://schemas.microsoft.com/office/drawing/2014/main" id="{6179D8FF-8946-444F-BB9A-9F17C6B75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400" y="5943600"/>
              <a:ext cx="431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27665" name="Text Box 11">
              <a:extLst>
                <a:ext uri="{FF2B5EF4-FFF2-40B4-BE49-F238E27FC236}">
                  <a16:creationId xmlns:a16="http://schemas.microsoft.com/office/drawing/2014/main" id="{00FEDC4D-00BA-4A1A-AD71-399398057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9538" y="3103563"/>
              <a:ext cx="9906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rPr>
                <a:t>y=f(x)</a:t>
              </a:r>
            </a:p>
          </p:txBody>
        </p:sp>
        <p:sp>
          <p:nvSpPr>
            <p:cNvPr id="27666" name="Freeform 12">
              <a:extLst>
                <a:ext uri="{FF2B5EF4-FFF2-40B4-BE49-F238E27FC236}">
                  <a16:creationId xmlns:a16="http://schemas.microsoft.com/office/drawing/2014/main" id="{C2999ED9-717D-4740-A933-D79CF6ED04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7138" y="2403475"/>
              <a:ext cx="1358900" cy="2678113"/>
            </a:xfrm>
            <a:custGeom>
              <a:avLst/>
              <a:gdLst>
                <a:gd name="T0" fmla="*/ 0 w 881"/>
                <a:gd name="T1" fmla="*/ 2147483647 h 1670"/>
                <a:gd name="T2" fmla="*/ 2147483647 w 881"/>
                <a:gd name="T3" fmla="*/ 2147483647 h 1670"/>
                <a:gd name="T4" fmla="*/ 2147483647 w 881"/>
                <a:gd name="T5" fmla="*/ 0 h 1670"/>
                <a:gd name="T6" fmla="*/ 0 60000 65536"/>
                <a:gd name="T7" fmla="*/ 0 60000 65536"/>
                <a:gd name="T8" fmla="*/ 0 60000 65536"/>
                <a:gd name="T9" fmla="*/ 0 w 881"/>
                <a:gd name="T10" fmla="*/ 0 h 1670"/>
                <a:gd name="T11" fmla="*/ 881 w 881"/>
                <a:gd name="T12" fmla="*/ 1670 h 1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81" h="1670">
                  <a:moveTo>
                    <a:pt x="0" y="1670"/>
                  </a:moveTo>
                  <a:cubicBezTo>
                    <a:pt x="268" y="1632"/>
                    <a:pt x="536" y="1594"/>
                    <a:pt x="683" y="1316"/>
                  </a:cubicBezTo>
                  <a:cubicBezTo>
                    <a:pt x="830" y="1038"/>
                    <a:pt x="855" y="519"/>
                    <a:pt x="881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7" name="Line 13">
              <a:extLst>
                <a:ext uri="{FF2B5EF4-FFF2-40B4-BE49-F238E27FC236}">
                  <a16:creationId xmlns:a16="http://schemas.microsoft.com/office/drawing/2014/main" id="{645A4C60-840D-430E-B44F-99B804D178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8425" y="2141538"/>
              <a:ext cx="0" cy="3554412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7653" name="Object 14">
            <a:extLst>
              <a:ext uri="{FF2B5EF4-FFF2-40B4-BE49-F238E27FC236}">
                <a16:creationId xmlns:a16="http://schemas.microsoft.com/office/drawing/2014/main" id="{6756F447-4DC8-4168-8A00-68BAABD0203E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5056188" y="3308350"/>
          <a:ext cx="210502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quation" r:id="rId3" imgW="710891" imgH="279279" progId="Equation.DSMT4">
                  <p:embed/>
                </p:oleObj>
              </mc:Choice>
              <mc:Fallback>
                <p:oleObj name="Equation" r:id="rId3" imgW="710891" imgH="27927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8" y="3308350"/>
                        <a:ext cx="210502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15">
            <a:extLst>
              <a:ext uri="{FF2B5EF4-FFF2-40B4-BE49-F238E27FC236}">
                <a16:creationId xmlns:a16="http://schemas.microsoft.com/office/drawing/2014/main" id="{32CF7BB6-1768-446B-9766-68C59A77D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9113" y="1931988"/>
            <a:ext cx="4441825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2800" b="0">
                <a:solidFill>
                  <a:schemeClr val="tx1"/>
                </a:solidFill>
                <a:latin typeface="Arial" panose="020B0604020202020204" pitchFamily="34" charset="0"/>
              </a:rPr>
              <a:t>The </a:t>
            </a:r>
            <a:r>
              <a:rPr lang="en-US" altLang="en-US" sz="2800" b="0">
                <a:solidFill>
                  <a:schemeClr val="hlink"/>
                </a:solidFill>
                <a:latin typeface="Arial" panose="020B0604020202020204" pitchFamily="34" charset="0"/>
              </a:rPr>
              <a:t>left-hand limit</a:t>
            </a:r>
            <a:r>
              <a:rPr lang="en-US" altLang="en-US" sz="2800" b="0">
                <a:solidFill>
                  <a:schemeClr val="tx1"/>
                </a:solidFill>
                <a:latin typeface="Arial" panose="020B0604020202020204" pitchFamily="34" charset="0"/>
              </a:rPr>
              <a:t> DNE</a:t>
            </a:r>
          </a:p>
          <a:p>
            <a:pPr algn="l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2800" b="0">
                <a:solidFill>
                  <a:schemeClr val="tx1"/>
                </a:solidFill>
                <a:latin typeface="Arial" panose="020B0604020202020204" pitchFamily="34" charset="0"/>
              </a:rPr>
              <a:t>Notation:</a:t>
            </a:r>
          </a:p>
        </p:txBody>
      </p:sp>
      <p:sp>
        <p:nvSpPr>
          <p:cNvPr id="27655" name="Rectangle 18">
            <a:extLst>
              <a:ext uri="{FF2B5EF4-FFF2-40B4-BE49-F238E27FC236}">
                <a16:creationId xmlns:a16="http://schemas.microsoft.com/office/drawing/2014/main" id="{235F8209-6F97-4B2C-A72A-99ECA168B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688" y="3324225"/>
            <a:ext cx="609600" cy="655638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6" name="Rectangle 19">
            <a:extLst>
              <a:ext uri="{FF2B5EF4-FFF2-40B4-BE49-F238E27FC236}">
                <a16:creationId xmlns:a16="http://schemas.microsoft.com/office/drawing/2014/main" id="{9983D491-9BEB-485B-B723-9DF732DF3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4913" y="4508500"/>
            <a:ext cx="609600" cy="655638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7" name="Rectangle 20">
            <a:extLst>
              <a:ext uri="{FF2B5EF4-FFF2-40B4-BE49-F238E27FC236}">
                <a16:creationId xmlns:a16="http://schemas.microsoft.com/office/drawing/2014/main" id="{9116CA34-F779-4D90-B6D8-710AD0424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6275" y="4556125"/>
            <a:ext cx="266858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800" b="0">
                <a:solidFill>
                  <a:schemeClr val="tx1"/>
                </a:solidFill>
                <a:latin typeface="Arial" panose="020B0604020202020204" pitchFamily="34" charset="0"/>
              </a:rPr>
              <a:t>is not a number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316CE0FE-D729-43DB-9C0C-4131B77AF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Infinite Limits</a:t>
            </a:r>
          </a:p>
        </p:txBody>
      </p:sp>
      <p:pic>
        <p:nvPicPr>
          <p:cNvPr id="28675" name="Picture 2">
            <a:extLst>
              <a:ext uri="{FF2B5EF4-FFF2-40B4-BE49-F238E27FC236}">
                <a16:creationId xmlns:a16="http://schemas.microsoft.com/office/drawing/2014/main" id="{7254F635-E603-410B-B3D4-84FC640B51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1800225"/>
            <a:ext cx="843915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29AB4BF-A0D1-442E-8B57-B68F32857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Lemma 2 (Expanded)</a:t>
            </a:r>
          </a:p>
        </p:txBody>
      </p:sp>
      <p:sp>
        <p:nvSpPr>
          <p:cNvPr id="12299" name="Rectangle 14">
            <a:extLst>
              <a:ext uri="{FF2B5EF4-FFF2-40B4-BE49-F238E27FC236}">
                <a16:creationId xmlns:a16="http://schemas.microsoft.com/office/drawing/2014/main" id="{6145CDA8-3656-4236-AF03-902157573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/>
          </a:p>
        </p:txBody>
      </p:sp>
      <p:graphicFrame>
        <p:nvGraphicFramePr>
          <p:cNvPr id="12300" name="Object 2">
            <a:extLst>
              <a:ext uri="{FF2B5EF4-FFF2-40B4-BE49-F238E27FC236}">
                <a16:creationId xmlns:a16="http://schemas.microsoft.com/office/drawing/2014/main" id="{40E19900-91AA-4B98-8D71-734B42D19E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0900" y="1824038"/>
          <a:ext cx="5772150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Equation" r:id="rId3" imgW="2349360" imgH="482400" progId="Equation.DSMT4">
                  <p:embed/>
                </p:oleObj>
              </mc:Choice>
              <mc:Fallback>
                <p:oleObj name="Equation" r:id="rId3" imgW="2349360" imgH="482400" progId="Equation.DSMT4">
                  <p:embed/>
                  <p:pic>
                    <p:nvPicPr>
                      <p:cNvPr id="12300" name="Object 2">
                        <a:extLst>
                          <a:ext uri="{FF2B5EF4-FFF2-40B4-BE49-F238E27FC236}">
                            <a16:creationId xmlns:a16="http://schemas.microsoft.com/office/drawing/2014/main" id="{40E19900-91AA-4B98-8D71-734B42D19E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1824038"/>
                        <a:ext cx="5772150" cy="1189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17506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DCCBEA29-6C19-4E34-9391-DD5EAAF1B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3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A28511A4-EB92-4D98-AD9A-35A00F73F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696200" cy="685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Use the </a:t>
            </a:r>
            <a:r>
              <a:rPr lang="en-US" altLang="en-US">
                <a:latin typeface="MaplePi" panose="02000500070000020004" pitchFamily="2" charset="0"/>
              </a:rPr>
              <a:t>e</a:t>
            </a:r>
            <a:r>
              <a:rPr lang="en-US" altLang="en-US"/>
              <a:t>-</a:t>
            </a:r>
            <a:r>
              <a:rPr lang="en-US" altLang="en-US">
                <a:latin typeface="MaplePi" panose="02000500070000020004" pitchFamily="2" charset="0"/>
              </a:rPr>
              <a:t>d</a:t>
            </a:r>
            <a:r>
              <a:rPr lang="en-US" altLang="en-US"/>
              <a:t> definition to prove that </a:t>
            </a:r>
          </a:p>
        </p:txBody>
      </p:sp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925F4368-1C96-45AF-96DB-D726E96B4F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63888" y="2651125"/>
          <a:ext cx="2205037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Equation" r:id="rId3" imgW="723586" imgH="393529" progId="Equation.DSMT4">
                  <p:embed/>
                </p:oleObj>
              </mc:Choice>
              <mc:Fallback>
                <p:oleObj name="Equation" r:id="rId3" imgW="723586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888" y="2651125"/>
                        <a:ext cx="2205037" cy="119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60F9D6F-EF1B-4564-8AF6-8043BDEFC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6245B4FC-4481-45E5-A638-8A00B6988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Section 2.1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29AB4BF-A0D1-442E-8B57-B68F32857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Recall 0.1.3 Lemma 2</a:t>
            </a:r>
          </a:p>
        </p:txBody>
      </p:sp>
      <p:sp>
        <p:nvSpPr>
          <p:cNvPr id="12299" name="Rectangle 14">
            <a:extLst>
              <a:ext uri="{FF2B5EF4-FFF2-40B4-BE49-F238E27FC236}">
                <a16:creationId xmlns:a16="http://schemas.microsoft.com/office/drawing/2014/main" id="{6145CDA8-3656-4236-AF03-902157573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/>
          </a:p>
        </p:txBody>
      </p:sp>
      <p:graphicFrame>
        <p:nvGraphicFramePr>
          <p:cNvPr id="12300" name="Object 2">
            <a:extLst>
              <a:ext uri="{FF2B5EF4-FFF2-40B4-BE49-F238E27FC236}">
                <a16:creationId xmlns:a16="http://schemas.microsoft.com/office/drawing/2014/main" id="{40E19900-91AA-4B98-8D71-734B42D19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71454"/>
              </p:ext>
            </p:extLst>
          </p:nvPr>
        </p:nvGraphicFramePr>
        <p:xfrm>
          <a:off x="866775" y="1824038"/>
          <a:ext cx="5740400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Equation" r:id="rId3" imgW="2336760" imgH="482400" progId="Equation.DSMT4">
                  <p:embed/>
                </p:oleObj>
              </mc:Choice>
              <mc:Fallback>
                <p:oleObj name="Equation" r:id="rId3" imgW="2336760" imgH="482400" progId="Equation.DSMT4">
                  <p:embed/>
                  <p:pic>
                    <p:nvPicPr>
                      <p:cNvPr id="12300" name="Object 2">
                        <a:extLst>
                          <a:ext uri="{FF2B5EF4-FFF2-40B4-BE49-F238E27FC236}">
                            <a16:creationId xmlns:a16="http://schemas.microsoft.com/office/drawing/2014/main" id="{40E19900-91AA-4B98-8D71-734B42D19E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775" y="1824038"/>
                        <a:ext cx="5740400" cy="1189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29AB4BF-A0D1-442E-8B57-B68F32857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Lemma 2 (Expanded)</a:t>
            </a:r>
          </a:p>
        </p:txBody>
      </p:sp>
      <p:sp>
        <p:nvSpPr>
          <p:cNvPr id="12299" name="Rectangle 14">
            <a:extLst>
              <a:ext uri="{FF2B5EF4-FFF2-40B4-BE49-F238E27FC236}">
                <a16:creationId xmlns:a16="http://schemas.microsoft.com/office/drawing/2014/main" id="{6145CDA8-3656-4236-AF03-902157573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l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50000"/>
              <a:buChar char="•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5000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5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000"/>
          </a:p>
        </p:txBody>
      </p:sp>
      <p:graphicFrame>
        <p:nvGraphicFramePr>
          <p:cNvPr id="12300" name="Object 2">
            <a:extLst>
              <a:ext uri="{FF2B5EF4-FFF2-40B4-BE49-F238E27FC236}">
                <a16:creationId xmlns:a16="http://schemas.microsoft.com/office/drawing/2014/main" id="{40E19900-91AA-4B98-8D71-734B42D19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147110"/>
              </p:ext>
            </p:extLst>
          </p:nvPr>
        </p:nvGraphicFramePr>
        <p:xfrm>
          <a:off x="850900" y="1824038"/>
          <a:ext cx="5772150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Equation" r:id="rId3" imgW="2349360" imgH="482400" progId="Equation.DSMT4">
                  <p:embed/>
                </p:oleObj>
              </mc:Choice>
              <mc:Fallback>
                <p:oleObj name="Equation" r:id="rId3" imgW="2349360" imgH="482400" progId="Equation.DSMT4">
                  <p:embed/>
                  <p:pic>
                    <p:nvPicPr>
                      <p:cNvPr id="12300" name="Object 2">
                        <a:extLst>
                          <a:ext uri="{FF2B5EF4-FFF2-40B4-BE49-F238E27FC236}">
                            <a16:creationId xmlns:a16="http://schemas.microsoft.com/office/drawing/2014/main" id="{40E19900-91AA-4B98-8D71-734B42D19E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1824038"/>
                        <a:ext cx="5772150" cy="1189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7972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FB5FF6E-8F4D-4A6C-9063-80669D56D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Preview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2666A2F-98D3-46D0-907E-C28EF6FD5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588" y="1874838"/>
            <a:ext cx="7696200" cy="3703637"/>
          </a:xfrm>
        </p:spPr>
        <p:txBody>
          <a:bodyPr/>
          <a:lstStyle/>
          <a:p>
            <a:pPr marL="338138" indent="-338138" eaLnBrk="1" hangingPunct="1">
              <a:defRPr/>
            </a:pPr>
            <a:r>
              <a:rPr lang="en-US" dirty="0"/>
              <a:t>Squeeze Theorem</a:t>
            </a:r>
          </a:p>
          <a:p>
            <a:pPr marL="338138" indent="-338138" eaLnBrk="1" hangingPunct="1">
              <a:defRPr/>
            </a:pPr>
            <a:r>
              <a:rPr lang="en-US" dirty="0"/>
              <a:t>One-sided Limits</a:t>
            </a:r>
          </a:p>
          <a:p>
            <a:pPr marL="338138" indent="-338138" eaLnBrk="1" hangingPunct="1">
              <a:defRPr/>
            </a:pPr>
            <a:r>
              <a:rPr lang="en-US" dirty="0"/>
              <a:t>Limits at Infinities</a:t>
            </a:r>
          </a:p>
          <a:p>
            <a:pPr marL="338138" indent="-338138" eaLnBrk="1" hangingPunct="1">
              <a:defRPr/>
            </a:pPr>
            <a:r>
              <a:rPr lang="en-US" dirty="0"/>
              <a:t>Infinite Limits</a:t>
            </a:r>
          </a:p>
          <a:p>
            <a:pPr marL="233363" indent="-233363"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28294D9-9C12-421E-B01C-6DA1BBB928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Squeeze Theorem</a:t>
            </a:r>
          </a:p>
        </p:txBody>
      </p:sp>
      <p:graphicFrame>
        <p:nvGraphicFramePr>
          <p:cNvPr id="8195" name="Object 5">
            <a:extLst>
              <a:ext uri="{FF2B5EF4-FFF2-40B4-BE49-F238E27FC236}">
                <a16:creationId xmlns:a16="http://schemas.microsoft.com/office/drawing/2014/main" id="{175FA591-0933-4C87-9E15-D1F8749197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675" y="1938338"/>
          <a:ext cx="8199438" cy="184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3454400" imgH="774700" progId="Equation.DSMT4">
                  <p:embed/>
                </p:oleObj>
              </mc:Choice>
              <mc:Fallback>
                <p:oleObj name="Equation" r:id="rId3" imgW="3454400" imgH="774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1938338"/>
                        <a:ext cx="8199438" cy="184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75C86AC-53AD-457F-8A8C-78A554534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Squeeze Theorem</a:t>
            </a:r>
          </a:p>
        </p:txBody>
      </p:sp>
      <p:graphicFrame>
        <p:nvGraphicFramePr>
          <p:cNvPr id="9219" name="Object 26">
            <a:extLst>
              <a:ext uri="{FF2B5EF4-FFF2-40B4-BE49-F238E27FC236}">
                <a16:creationId xmlns:a16="http://schemas.microsoft.com/office/drawing/2014/main" id="{4D0A6F63-D49C-4FCE-A691-64B702C264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9638" y="1990725"/>
          <a:ext cx="2597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3" imgW="1180588" imgH="203112" progId="Equation.DSMT4">
                  <p:embed/>
                </p:oleObj>
              </mc:Choice>
              <mc:Fallback>
                <p:oleObj name="Equation" r:id="rId3" imgW="1180588" imgH="20311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9638" y="1990725"/>
                        <a:ext cx="2597150" cy="4476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20" name="Group 16">
            <a:extLst>
              <a:ext uri="{FF2B5EF4-FFF2-40B4-BE49-F238E27FC236}">
                <a16:creationId xmlns:a16="http://schemas.microsoft.com/office/drawing/2014/main" id="{2B8976CD-24E0-4631-8C2C-8E8A5C6116A1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81188"/>
            <a:ext cx="5254625" cy="4319587"/>
            <a:chOff x="468313" y="1881188"/>
            <a:chExt cx="5254625" cy="43195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21" name="Text Box 4">
                  <a:extLst>
                    <a:ext uri="{FF2B5EF4-FFF2-40B4-BE49-F238E27FC236}">
                      <a16:creationId xmlns:a16="http://schemas.microsoft.com/office/drawing/2014/main" id="{D6B00C0A-D557-4843-A36A-5AFDF083D1F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563938" y="5805488"/>
                  <a:ext cx="396875" cy="2746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1pPr>
                  <a:lvl2pPr marL="742950" indent="-28575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2pPr>
                  <a:lvl3pPr marL="11430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3pPr>
                  <a:lvl4pPr marL="16002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4pPr>
                  <a:lvl5pPr marL="20574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18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altLang="en-US" sz="1800" dirty="0">
                    <a:latin typeface="Verdana" panose="020B0604030504040204" pitchFamily="34" charset="0"/>
                  </a:endParaRPr>
                </a:p>
              </p:txBody>
            </p:sp>
          </mc:Choice>
          <mc:Fallback xmlns="">
            <p:sp>
              <p:nvSpPr>
                <p:cNvPr id="9221" name="Text Box 4">
                  <a:extLst>
                    <a:ext uri="{FF2B5EF4-FFF2-40B4-BE49-F238E27FC236}">
                      <a16:creationId xmlns:a16="http://schemas.microsoft.com/office/drawing/2014/main" id="{D6B00C0A-D557-4843-A36A-5AFDF083D1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563938" y="5805488"/>
                  <a:ext cx="396875" cy="274637"/>
                </a:xfrm>
                <a:prstGeom prst="rect">
                  <a:avLst/>
                </a:prstGeom>
                <a:blipFill>
                  <a:blip r:embed="rId5"/>
                  <a:stretch>
                    <a:fillRect b="-444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222" name="Line 5">
              <a:extLst>
                <a:ext uri="{FF2B5EF4-FFF2-40B4-BE49-F238E27FC236}">
                  <a16:creationId xmlns:a16="http://schemas.microsoft.com/office/drawing/2014/main" id="{698DD408-7BE0-4F5A-9A3A-326A99F2E3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313" y="5805488"/>
              <a:ext cx="3311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Line 6">
              <a:extLst>
                <a:ext uri="{FF2B5EF4-FFF2-40B4-BE49-F238E27FC236}">
                  <a16:creationId xmlns:a16="http://schemas.microsoft.com/office/drawing/2014/main" id="{8CAB0165-FA93-413D-9083-55DA714CF9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4213" y="2276475"/>
              <a:ext cx="0" cy="3781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24" name="Text Box 7">
                  <a:extLst>
                    <a:ext uri="{FF2B5EF4-FFF2-40B4-BE49-F238E27FC236}">
                      <a16:creationId xmlns:a16="http://schemas.microsoft.com/office/drawing/2014/main" id="{66EA160B-115B-4630-BD27-563DC1E651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8313" y="1881188"/>
                  <a:ext cx="503237" cy="2746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1pPr>
                  <a:lvl2pPr marL="742950" indent="-28575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2pPr>
                  <a:lvl3pPr marL="11430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3pPr>
                  <a:lvl4pPr marL="16002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4pPr>
                  <a:lvl5pPr marL="20574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180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US" altLang="en-US" sz="1800" dirty="0">
                    <a:latin typeface="Verdana" panose="020B0604030504040204" pitchFamily="34" charset="0"/>
                  </a:endParaRPr>
                </a:p>
              </p:txBody>
            </p:sp>
          </mc:Choice>
          <mc:Fallback xmlns="">
            <p:sp>
              <p:nvSpPr>
                <p:cNvPr id="9224" name="Text Box 7">
                  <a:extLst>
                    <a:ext uri="{FF2B5EF4-FFF2-40B4-BE49-F238E27FC236}">
                      <a16:creationId xmlns:a16="http://schemas.microsoft.com/office/drawing/2014/main" id="{66EA160B-115B-4630-BD27-563DC1E651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68313" y="1881188"/>
                  <a:ext cx="503237" cy="274637"/>
                </a:xfrm>
                <a:prstGeom prst="rect">
                  <a:avLst/>
                </a:prstGeom>
                <a:blipFill>
                  <a:blip r:embed="rId6"/>
                  <a:stretch>
                    <a:fillRect b="-31111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225" name="Line 10">
              <a:extLst>
                <a:ext uri="{FF2B5EF4-FFF2-40B4-BE49-F238E27FC236}">
                  <a16:creationId xmlns:a16="http://schemas.microsoft.com/office/drawing/2014/main" id="{E6E6AF1D-4418-465C-AE44-9295057415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95513" y="5768975"/>
              <a:ext cx="0" cy="730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26" name="Text Box 16">
                  <a:extLst>
                    <a:ext uri="{FF2B5EF4-FFF2-40B4-BE49-F238E27FC236}">
                      <a16:creationId xmlns:a16="http://schemas.microsoft.com/office/drawing/2014/main" id="{CB84C8F3-8E86-489C-9EF8-A666CAE9FDC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82788" y="5926138"/>
                  <a:ext cx="431800" cy="2746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1pPr>
                  <a:lvl2pPr marL="742950" indent="-28575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2pPr>
                  <a:lvl3pPr marL="11430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3pPr>
                  <a:lvl4pPr marL="16002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4pPr>
                  <a:lvl5pPr marL="2057400" indent="-228600" eaLnBrk="0" hangingPunct="0"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300" b="1">
                      <a:solidFill>
                        <a:srgbClr val="FF6600"/>
                      </a:solidFill>
                      <a:latin typeface="Arial Black" panose="020B0A040201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180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altLang="en-US" sz="1800" dirty="0">
                    <a:latin typeface="Verdana" panose="020B0604030504040204" pitchFamily="34" charset="0"/>
                  </a:endParaRPr>
                </a:p>
              </p:txBody>
            </p:sp>
          </mc:Choice>
          <mc:Fallback xmlns="">
            <p:sp>
              <p:nvSpPr>
                <p:cNvPr id="9226" name="Text Box 16">
                  <a:extLst>
                    <a:ext uri="{FF2B5EF4-FFF2-40B4-BE49-F238E27FC236}">
                      <a16:creationId xmlns:a16="http://schemas.microsoft.com/office/drawing/2014/main" id="{CB84C8F3-8E86-489C-9EF8-A666CAE9FDC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82788" y="5926138"/>
                  <a:ext cx="431800" cy="274637"/>
                </a:xfrm>
                <a:prstGeom prst="rect">
                  <a:avLst/>
                </a:prstGeom>
                <a:blipFill>
                  <a:blip r:embed="rId7"/>
                  <a:stretch>
                    <a:fillRect b="-444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227" name="Freeform 17">
              <a:extLst>
                <a:ext uri="{FF2B5EF4-FFF2-40B4-BE49-F238E27FC236}">
                  <a16:creationId xmlns:a16="http://schemas.microsoft.com/office/drawing/2014/main" id="{2751A7E4-CDEC-4E42-8F18-F8CBC1D91E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975" y="3043238"/>
              <a:ext cx="4271963" cy="566737"/>
            </a:xfrm>
            <a:custGeom>
              <a:avLst/>
              <a:gdLst>
                <a:gd name="T0" fmla="*/ 0 w 2691"/>
                <a:gd name="T1" fmla="*/ 0 h 357"/>
                <a:gd name="T2" fmla="*/ 2147483647 w 2691"/>
                <a:gd name="T3" fmla="*/ 2147483647 h 357"/>
                <a:gd name="T4" fmla="*/ 2147483647 w 2691"/>
                <a:gd name="T5" fmla="*/ 2147483647 h 357"/>
                <a:gd name="T6" fmla="*/ 2147483647 w 2691"/>
                <a:gd name="T7" fmla="*/ 2147483647 h 357"/>
                <a:gd name="T8" fmla="*/ 2147483647 w 2691"/>
                <a:gd name="T9" fmla="*/ 2147483647 h 3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91"/>
                <a:gd name="T16" fmla="*/ 0 h 357"/>
                <a:gd name="T17" fmla="*/ 2691 w 2691"/>
                <a:gd name="T18" fmla="*/ 357 h 3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91" h="357">
                  <a:moveTo>
                    <a:pt x="0" y="0"/>
                  </a:moveTo>
                  <a:cubicBezTo>
                    <a:pt x="373" y="167"/>
                    <a:pt x="747" y="335"/>
                    <a:pt x="1061" y="346"/>
                  </a:cubicBezTo>
                  <a:cubicBezTo>
                    <a:pt x="1375" y="357"/>
                    <a:pt x="1654" y="70"/>
                    <a:pt x="1884" y="66"/>
                  </a:cubicBezTo>
                  <a:cubicBezTo>
                    <a:pt x="2114" y="62"/>
                    <a:pt x="2310" y="305"/>
                    <a:pt x="2444" y="321"/>
                  </a:cubicBezTo>
                  <a:cubicBezTo>
                    <a:pt x="2578" y="337"/>
                    <a:pt x="2634" y="251"/>
                    <a:pt x="2691" y="165"/>
                  </a:cubicBezTo>
                </a:path>
              </a:pathLst>
            </a:custGeom>
            <a:noFill/>
            <a:ln w="9525" cap="flat" cmpd="sng">
              <a:solidFill>
                <a:srgbClr val="FF6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9228" name="Freeform 19">
              <a:extLst>
                <a:ext uri="{FF2B5EF4-FFF2-40B4-BE49-F238E27FC236}">
                  <a16:creationId xmlns:a16="http://schemas.microsoft.com/office/drawing/2014/main" id="{1E7E56BB-1E34-4C2F-944B-339843931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663" y="2547938"/>
              <a:ext cx="4192587" cy="1068387"/>
            </a:xfrm>
            <a:custGeom>
              <a:avLst/>
              <a:gdLst>
                <a:gd name="T0" fmla="*/ 0 w 2641"/>
                <a:gd name="T1" fmla="*/ 0 h 673"/>
                <a:gd name="T2" fmla="*/ 2147483647 w 2641"/>
                <a:gd name="T3" fmla="*/ 2147483647 h 673"/>
                <a:gd name="T4" fmla="*/ 2147483647 w 2641"/>
                <a:gd name="T5" fmla="*/ 2147483647 h 673"/>
                <a:gd name="T6" fmla="*/ 2147483647 w 2641"/>
                <a:gd name="T7" fmla="*/ 2147483647 h 673"/>
                <a:gd name="T8" fmla="*/ 2147483647 w 2641"/>
                <a:gd name="T9" fmla="*/ 2147483647 h 6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41"/>
                <a:gd name="T16" fmla="*/ 0 h 673"/>
                <a:gd name="T17" fmla="*/ 2641 w 2641"/>
                <a:gd name="T18" fmla="*/ 673 h 67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41" h="673">
                  <a:moveTo>
                    <a:pt x="0" y="0"/>
                  </a:moveTo>
                  <a:cubicBezTo>
                    <a:pt x="340" y="304"/>
                    <a:pt x="681" y="609"/>
                    <a:pt x="970" y="641"/>
                  </a:cubicBezTo>
                  <a:cubicBezTo>
                    <a:pt x="1259" y="673"/>
                    <a:pt x="1523" y="245"/>
                    <a:pt x="1736" y="189"/>
                  </a:cubicBezTo>
                  <a:cubicBezTo>
                    <a:pt x="1949" y="133"/>
                    <a:pt x="2095" y="303"/>
                    <a:pt x="2246" y="304"/>
                  </a:cubicBezTo>
                  <a:cubicBezTo>
                    <a:pt x="2397" y="305"/>
                    <a:pt x="2519" y="251"/>
                    <a:pt x="2641" y="197"/>
                  </a:cubicBezTo>
                </a:path>
              </a:pathLst>
            </a:custGeom>
            <a:noFill/>
            <a:ln w="9525" cap="flat" cmpd="sng">
              <a:solidFill>
                <a:srgbClr val="0066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p:sp>
          <p:nvSpPr>
            <p:cNvPr id="9229" name="Freeform 20">
              <a:extLst>
                <a:ext uri="{FF2B5EF4-FFF2-40B4-BE49-F238E27FC236}">
                  <a16:creationId xmlns:a16="http://schemas.microsoft.com/office/drawing/2014/main" id="{C7046F67-D5DB-4C65-95F5-0EDF015C26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88" y="3603625"/>
              <a:ext cx="4062412" cy="850900"/>
            </a:xfrm>
            <a:custGeom>
              <a:avLst/>
              <a:gdLst>
                <a:gd name="T0" fmla="*/ 0 w 2559"/>
                <a:gd name="T1" fmla="*/ 2147483647 h 536"/>
                <a:gd name="T2" fmla="*/ 2147483647 w 2559"/>
                <a:gd name="T3" fmla="*/ 2147483647 h 536"/>
                <a:gd name="T4" fmla="*/ 2147483647 w 2559"/>
                <a:gd name="T5" fmla="*/ 2147483647 h 536"/>
                <a:gd name="T6" fmla="*/ 2147483647 w 2559"/>
                <a:gd name="T7" fmla="*/ 2147483647 h 536"/>
                <a:gd name="T8" fmla="*/ 2147483647 w 2559"/>
                <a:gd name="T9" fmla="*/ 2147483647 h 5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59"/>
                <a:gd name="T16" fmla="*/ 0 h 536"/>
                <a:gd name="T17" fmla="*/ 2559 w 2559"/>
                <a:gd name="T18" fmla="*/ 536 h 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59" h="536">
                  <a:moveTo>
                    <a:pt x="0" y="322"/>
                  </a:moveTo>
                  <a:cubicBezTo>
                    <a:pt x="363" y="162"/>
                    <a:pt x="726" y="2"/>
                    <a:pt x="1037" y="1"/>
                  </a:cubicBezTo>
                  <a:cubicBezTo>
                    <a:pt x="1348" y="0"/>
                    <a:pt x="1652" y="277"/>
                    <a:pt x="1868" y="314"/>
                  </a:cubicBezTo>
                  <a:cubicBezTo>
                    <a:pt x="2084" y="351"/>
                    <a:pt x="2222" y="186"/>
                    <a:pt x="2337" y="223"/>
                  </a:cubicBezTo>
                  <a:cubicBezTo>
                    <a:pt x="2452" y="260"/>
                    <a:pt x="2505" y="398"/>
                    <a:pt x="2559" y="536"/>
                  </a:cubicBezTo>
                </a:path>
              </a:pathLst>
            </a:custGeom>
            <a:noFill/>
            <a:ln w="9525" cap="flat" cmpd="sng">
              <a:solidFill>
                <a:srgbClr val="0066C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9230" name="Object 21">
                  <a:extLst>
                    <a:ext uri="{FF2B5EF4-FFF2-40B4-BE49-F238E27FC236}">
                      <a16:creationId xmlns:a16="http://schemas.microsoft.com/office/drawing/2014/main" id="{643ABBDE-E008-4F93-B9B3-11BEFC17A669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702175" y="4229100"/>
                <a:ext cx="852488" cy="5048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9251" name="Equation" r:id="rId8" imgW="342751" imgH="203112" progId="Equation.3">
                        <p:embed/>
                      </p:oleObj>
                    </mc:Choice>
                    <mc:Fallback>
                      <p:oleObj name="Equation" r:id="rId8" imgW="342751" imgH="203112" progId="Equation.3">
                        <p:embed/>
                        <p:pic>
                          <p:nvPicPr>
                            <p:cNvPr id="0" name="Object 2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702175" y="4229100"/>
                              <a:ext cx="852488" cy="5048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9230" name="Object 21">
                  <a:extLst>
                    <a:ext uri="{FF2B5EF4-FFF2-40B4-BE49-F238E27FC236}">
                      <a16:creationId xmlns:a16="http://schemas.microsoft.com/office/drawing/2014/main" id="{643ABBDE-E008-4F93-B9B3-11BEFC17A669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702175" y="4229100"/>
                <a:ext cx="852488" cy="5048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9239" name="Equation" r:id="rId10" imgW="342751" imgH="203112" progId="Equation.3">
                        <p:embed/>
                      </p:oleObj>
                    </mc:Choice>
                    <mc:Fallback>
                      <p:oleObj name="Equation" r:id="rId10" imgW="342751" imgH="203112" progId="Equation.3">
                        <p:embed/>
                        <p:pic>
                          <p:nvPicPr>
                            <p:cNvPr id="0" name="Object 2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702175" y="4229100"/>
                              <a:ext cx="852488" cy="5048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9231" name="Object 22">
                  <a:extLst>
                    <a:ext uri="{FF2B5EF4-FFF2-40B4-BE49-F238E27FC236}">
                      <a16:creationId xmlns:a16="http://schemas.microsoft.com/office/drawing/2014/main" id="{D203FF76-9FF7-4450-BDBC-763C83E4334A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859338" y="3125788"/>
                <a:ext cx="820737" cy="5048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9252" name="Equation" r:id="rId12" imgW="330057" imgH="203112" progId="Equation.3">
                        <p:embed/>
                      </p:oleObj>
                    </mc:Choice>
                    <mc:Fallback>
                      <p:oleObj name="Equation" r:id="rId12" imgW="330057" imgH="203112" progId="Equation.3">
                        <p:embed/>
                        <p:pic>
                          <p:nvPicPr>
                            <p:cNvPr id="0" name="Object 2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859338" y="3125788"/>
                              <a:ext cx="820737" cy="5048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9231" name="Object 22">
                  <a:extLst>
                    <a:ext uri="{FF2B5EF4-FFF2-40B4-BE49-F238E27FC236}">
                      <a16:creationId xmlns:a16="http://schemas.microsoft.com/office/drawing/2014/main" id="{D203FF76-9FF7-4450-BDBC-763C83E4334A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859338" y="3125788"/>
                <a:ext cx="820737" cy="5048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9240" name="Equation" r:id="rId14" imgW="330057" imgH="203112" progId="Equation.3">
                        <p:embed/>
                      </p:oleObj>
                    </mc:Choice>
                    <mc:Fallback>
                      <p:oleObj name="Equation" r:id="rId14" imgW="330057" imgH="203112" progId="Equation.3">
                        <p:embed/>
                        <p:pic>
                          <p:nvPicPr>
                            <p:cNvPr id="0" name="Object 2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859338" y="3125788"/>
                              <a:ext cx="820737" cy="5048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9232" name="Object 24">
                  <a:extLst>
                    <a:ext uri="{FF2B5EF4-FFF2-40B4-BE49-F238E27FC236}">
                      <a16:creationId xmlns:a16="http://schemas.microsoft.com/office/drawing/2014/main" id="{353C4C70-BC84-45A7-B379-B9BFF11BB2AB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933950" y="2443163"/>
                <a:ext cx="788988" cy="5048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9253" name="Equation" r:id="rId16" imgW="317225" imgH="203024" progId="Equation.3">
                        <p:embed/>
                      </p:oleObj>
                    </mc:Choice>
                    <mc:Fallback>
                      <p:oleObj name="Equation" r:id="rId16" imgW="317225" imgH="203024" progId="Equation.3">
                        <p:embed/>
                        <p:pic>
                          <p:nvPicPr>
                            <p:cNvPr id="0" name="Object 2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933950" y="2443163"/>
                              <a:ext cx="788988" cy="5048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9232" name="Object 24">
                  <a:extLst>
                    <a:ext uri="{FF2B5EF4-FFF2-40B4-BE49-F238E27FC236}">
                      <a16:creationId xmlns:a16="http://schemas.microsoft.com/office/drawing/2014/main" id="{353C4C70-BC84-45A7-B379-B9BFF11BB2AB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4933950" y="2443163"/>
                <a:ext cx="788988" cy="504825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9241" name="Equation" r:id="rId18" imgW="317225" imgH="203024" progId="Equation.3">
                        <p:embed/>
                      </p:oleObj>
                    </mc:Choice>
                    <mc:Fallback>
                      <p:oleObj name="Equation" r:id="rId18" imgW="317225" imgH="203024" progId="Equation.3">
                        <p:embed/>
                        <p:pic>
                          <p:nvPicPr>
                            <p:cNvPr id="0" name="Object 2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933950" y="2443163"/>
                              <a:ext cx="788988" cy="50482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sp>
          <p:nvSpPr>
            <p:cNvPr id="9233" name="Oval 21">
              <a:extLst>
                <a:ext uri="{FF2B5EF4-FFF2-40B4-BE49-F238E27FC236}">
                  <a16:creationId xmlns:a16="http://schemas.microsoft.com/office/drawing/2014/main" id="{9468A0A9-955D-4450-9472-EEA0CE9FB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825" y="3544888"/>
              <a:ext cx="90488" cy="92075"/>
            </a:xfrm>
            <a:prstGeom prst="ellipse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>
              <a:spAutoFit/>
            </a:bodyPr>
            <a:lstStyle>
              <a:lvl1pPr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300" b="1">
                  <a:solidFill>
                    <a:srgbClr val="FF6600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C2B218E-8D94-45D7-A770-8B9F3232C6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Squeeze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3" name="Text Box 4">
                <a:extLst>
                  <a:ext uri="{FF2B5EF4-FFF2-40B4-BE49-F238E27FC236}">
                    <a16:creationId xmlns:a16="http://schemas.microsoft.com/office/drawing/2014/main" id="{FEC8711C-CF99-4570-9AFC-94204ECB1C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63938" y="5805488"/>
                <a:ext cx="396875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243" name="Text Box 4">
                <a:extLst>
                  <a:ext uri="{FF2B5EF4-FFF2-40B4-BE49-F238E27FC236}">
                    <a16:creationId xmlns:a16="http://schemas.microsoft.com/office/drawing/2014/main" id="{FEC8711C-CF99-4570-9AFC-94204ECB1C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63938" y="5805488"/>
                <a:ext cx="396875" cy="274637"/>
              </a:xfrm>
              <a:prstGeom prst="rect">
                <a:avLst/>
              </a:prstGeom>
              <a:blipFill>
                <a:blip r:embed="rId3"/>
                <a:stretch>
                  <a:fillRect b="-44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4" name="Line 5">
            <a:extLst>
              <a:ext uri="{FF2B5EF4-FFF2-40B4-BE49-F238E27FC236}">
                <a16:creationId xmlns:a16="http://schemas.microsoft.com/office/drawing/2014/main" id="{27E6DC48-80D3-4AE0-A349-F6A3FF2E7E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5805488"/>
            <a:ext cx="3311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6">
            <a:extLst>
              <a:ext uri="{FF2B5EF4-FFF2-40B4-BE49-F238E27FC236}">
                <a16:creationId xmlns:a16="http://schemas.microsoft.com/office/drawing/2014/main" id="{9D3ACC62-D36A-4A23-8694-CE36CF38FA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4213" y="2276475"/>
            <a:ext cx="0" cy="3781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6" name="Text Box 7">
                <a:extLst>
                  <a:ext uri="{FF2B5EF4-FFF2-40B4-BE49-F238E27FC236}">
                    <a16:creationId xmlns:a16="http://schemas.microsoft.com/office/drawing/2014/main" id="{E2625279-AA6B-4619-89E5-5C3EF8024E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8313" y="1881188"/>
                <a:ext cx="503237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246" name="Text Box 7">
                <a:extLst>
                  <a:ext uri="{FF2B5EF4-FFF2-40B4-BE49-F238E27FC236}">
                    <a16:creationId xmlns:a16="http://schemas.microsoft.com/office/drawing/2014/main" id="{E2625279-AA6B-4619-89E5-5C3EF8024E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8313" y="1881188"/>
                <a:ext cx="503237" cy="274637"/>
              </a:xfrm>
              <a:prstGeom prst="rect">
                <a:avLst/>
              </a:prstGeom>
              <a:blipFill>
                <a:blip r:embed="rId4"/>
                <a:stretch>
                  <a:fillRect b="-311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7" name="Line 8">
            <a:extLst>
              <a:ext uri="{FF2B5EF4-FFF2-40B4-BE49-F238E27FC236}">
                <a16:creationId xmlns:a16="http://schemas.microsoft.com/office/drawing/2014/main" id="{F72CFF5C-F7B7-48EC-81DD-D57611A9F9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0863" y="3608388"/>
            <a:ext cx="222250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0248" name="Line 9">
            <a:extLst>
              <a:ext uri="{FF2B5EF4-FFF2-40B4-BE49-F238E27FC236}">
                <a16:creationId xmlns:a16="http://schemas.microsoft.com/office/drawing/2014/main" id="{212EDC74-92F6-4FD8-AD0F-00020907D3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5513" y="5768975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9" name="Text Box 10">
                <a:extLst>
                  <a:ext uri="{FF2B5EF4-FFF2-40B4-BE49-F238E27FC236}">
                    <a16:creationId xmlns:a16="http://schemas.microsoft.com/office/drawing/2014/main" id="{34D764ED-E949-41BE-9343-8B0EE40B95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713" y="3457575"/>
                <a:ext cx="325437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249" name="Text Box 10">
                <a:extLst>
                  <a:ext uri="{FF2B5EF4-FFF2-40B4-BE49-F238E27FC236}">
                    <a16:creationId xmlns:a16="http://schemas.microsoft.com/office/drawing/2014/main" id="{34D764ED-E949-41BE-9343-8B0EE40B9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9713" y="3457575"/>
                <a:ext cx="325437" cy="274638"/>
              </a:xfrm>
              <a:prstGeom prst="rect">
                <a:avLst/>
              </a:prstGeom>
              <a:blipFill>
                <a:blip r:embed="rId5"/>
                <a:stretch>
                  <a:fillRect l="-5556" b="-1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50" name="Text Box 11">
                <a:extLst>
                  <a:ext uri="{FF2B5EF4-FFF2-40B4-BE49-F238E27FC236}">
                    <a16:creationId xmlns:a16="http://schemas.microsoft.com/office/drawing/2014/main" id="{7D9BB9EC-D2C4-4819-AFFA-E9195BA982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2788" y="5926138"/>
                <a:ext cx="431800" cy="27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1pPr>
                <a:lvl2pPr marL="742950" indent="-28575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2pPr>
                <a:lvl3pPr marL="11430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3pPr>
                <a:lvl4pPr marL="16002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4pPr>
                <a:lvl5pPr marL="2057400" indent="-228600" eaLnBrk="0" hangingPunct="0"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300" b="1">
                    <a:solidFill>
                      <a:srgbClr val="FF6600"/>
                    </a:solidFill>
                    <a:latin typeface="Arial Black" panose="020B0A040201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800" i="1" dirty="0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altLang="en-US" sz="1800" dirty="0">
                  <a:latin typeface="Verdan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250" name="Text Box 11">
                <a:extLst>
                  <a:ext uri="{FF2B5EF4-FFF2-40B4-BE49-F238E27FC236}">
                    <a16:creationId xmlns:a16="http://schemas.microsoft.com/office/drawing/2014/main" id="{7D9BB9EC-D2C4-4819-AFFA-E9195BA982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82788" y="5926138"/>
                <a:ext cx="431800" cy="274637"/>
              </a:xfrm>
              <a:prstGeom prst="rect">
                <a:avLst/>
              </a:prstGeom>
              <a:blipFill>
                <a:blip r:embed="rId6"/>
                <a:stretch>
                  <a:fillRect b="-444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51" name="Freeform 13">
            <a:extLst>
              <a:ext uri="{FF2B5EF4-FFF2-40B4-BE49-F238E27FC236}">
                <a16:creationId xmlns:a16="http://schemas.microsoft.com/office/drawing/2014/main" id="{C58A4ACC-0B7A-42D8-A616-9E356E4FBDE6}"/>
              </a:ext>
            </a:extLst>
          </p:cNvPr>
          <p:cNvSpPr>
            <a:spLocks/>
          </p:cNvSpPr>
          <p:nvPr/>
        </p:nvSpPr>
        <p:spPr bwMode="auto">
          <a:xfrm>
            <a:off x="601663" y="2547938"/>
            <a:ext cx="4192587" cy="1068387"/>
          </a:xfrm>
          <a:custGeom>
            <a:avLst/>
            <a:gdLst>
              <a:gd name="T0" fmla="*/ 0 w 2641"/>
              <a:gd name="T1" fmla="*/ 0 h 673"/>
              <a:gd name="T2" fmla="*/ 2147483647 w 2641"/>
              <a:gd name="T3" fmla="*/ 2147483647 h 673"/>
              <a:gd name="T4" fmla="*/ 2147483647 w 2641"/>
              <a:gd name="T5" fmla="*/ 2147483647 h 673"/>
              <a:gd name="T6" fmla="*/ 2147483647 w 2641"/>
              <a:gd name="T7" fmla="*/ 2147483647 h 673"/>
              <a:gd name="T8" fmla="*/ 2147483647 w 2641"/>
              <a:gd name="T9" fmla="*/ 2147483647 h 6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41"/>
              <a:gd name="T16" fmla="*/ 0 h 673"/>
              <a:gd name="T17" fmla="*/ 2641 w 2641"/>
              <a:gd name="T18" fmla="*/ 673 h 6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41" h="673">
                <a:moveTo>
                  <a:pt x="0" y="0"/>
                </a:moveTo>
                <a:cubicBezTo>
                  <a:pt x="340" y="304"/>
                  <a:pt x="681" y="609"/>
                  <a:pt x="970" y="641"/>
                </a:cubicBezTo>
                <a:cubicBezTo>
                  <a:pt x="1259" y="673"/>
                  <a:pt x="1523" y="245"/>
                  <a:pt x="1736" y="189"/>
                </a:cubicBezTo>
                <a:cubicBezTo>
                  <a:pt x="1949" y="133"/>
                  <a:pt x="2095" y="303"/>
                  <a:pt x="2246" y="304"/>
                </a:cubicBezTo>
                <a:cubicBezTo>
                  <a:pt x="2397" y="305"/>
                  <a:pt x="2519" y="251"/>
                  <a:pt x="2641" y="197"/>
                </a:cubicBezTo>
              </a:path>
            </a:pathLst>
          </a:custGeom>
          <a:noFill/>
          <a:ln w="9525" cap="flat" cmpd="sng">
            <a:solidFill>
              <a:srgbClr val="0066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252" name="Freeform 14">
            <a:extLst>
              <a:ext uri="{FF2B5EF4-FFF2-40B4-BE49-F238E27FC236}">
                <a16:creationId xmlns:a16="http://schemas.microsoft.com/office/drawing/2014/main" id="{56B226B1-FC74-4CEC-8071-2972EBDBA9C7}"/>
              </a:ext>
            </a:extLst>
          </p:cNvPr>
          <p:cNvSpPr>
            <a:spLocks/>
          </p:cNvSpPr>
          <p:nvPr/>
        </p:nvSpPr>
        <p:spPr bwMode="auto">
          <a:xfrm>
            <a:off x="522288" y="3603625"/>
            <a:ext cx="4062412" cy="850900"/>
          </a:xfrm>
          <a:custGeom>
            <a:avLst/>
            <a:gdLst>
              <a:gd name="T0" fmla="*/ 0 w 2559"/>
              <a:gd name="T1" fmla="*/ 2147483647 h 536"/>
              <a:gd name="T2" fmla="*/ 2147483647 w 2559"/>
              <a:gd name="T3" fmla="*/ 2147483647 h 536"/>
              <a:gd name="T4" fmla="*/ 2147483647 w 2559"/>
              <a:gd name="T5" fmla="*/ 2147483647 h 536"/>
              <a:gd name="T6" fmla="*/ 2147483647 w 2559"/>
              <a:gd name="T7" fmla="*/ 2147483647 h 536"/>
              <a:gd name="T8" fmla="*/ 2147483647 w 2559"/>
              <a:gd name="T9" fmla="*/ 2147483647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59"/>
              <a:gd name="T16" fmla="*/ 0 h 536"/>
              <a:gd name="T17" fmla="*/ 2559 w 2559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59" h="536">
                <a:moveTo>
                  <a:pt x="0" y="322"/>
                </a:moveTo>
                <a:cubicBezTo>
                  <a:pt x="363" y="162"/>
                  <a:pt x="726" y="2"/>
                  <a:pt x="1037" y="1"/>
                </a:cubicBezTo>
                <a:cubicBezTo>
                  <a:pt x="1348" y="0"/>
                  <a:pt x="1652" y="277"/>
                  <a:pt x="1868" y="314"/>
                </a:cubicBezTo>
                <a:cubicBezTo>
                  <a:pt x="2084" y="351"/>
                  <a:pt x="2222" y="186"/>
                  <a:pt x="2337" y="223"/>
                </a:cubicBezTo>
                <a:cubicBezTo>
                  <a:pt x="2452" y="260"/>
                  <a:pt x="2505" y="398"/>
                  <a:pt x="2559" y="536"/>
                </a:cubicBezTo>
              </a:path>
            </a:pathLst>
          </a:custGeom>
          <a:noFill/>
          <a:ln w="9525" cap="flat" cmpd="sng">
            <a:solidFill>
              <a:srgbClr val="0066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endParaRPr lang="en-US"/>
          </a:p>
        </p:txBody>
      </p:sp>
      <p:graphicFrame>
        <p:nvGraphicFramePr>
          <p:cNvPr id="10253" name="Object 15">
            <a:extLst>
              <a:ext uri="{FF2B5EF4-FFF2-40B4-BE49-F238E27FC236}">
                <a16:creationId xmlns:a16="http://schemas.microsoft.com/office/drawing/2014/main" id="{9BBDE7C6-88BA-4810-B892-F7617653EE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02175" y="4229100"/>
          <a:ext cx="8524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7" imgW="342751" imgH="203112" progId="Equation.3">
                  <p:embed/>
                </p:oleObj>
              </mc:Choice>
              <mc:Fallback>
                <p:oleObj name="Equation" r:id="rId7" imgW="342751" imgH="20311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4229100"/>
                        <a:ext cx="8524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7">
            <a:extLst>
              <a:ext uri="{FF2B5EF4-FFF2-40B4-BE49-F238E27FC236}">
                <a16:creationId xmlns:a16="http://schemas.microsoft.com/office/drawing/2014/main" id="{0BC62C19-45D2-42C6-86DC-09FF8B0FD1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3950" y="2443163"/>
          <a:ext cx="788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9" imgW="317225" imgH="203024" progId="Equation.3">
                  <p:embed/>
                </p:oleObj>
              </mc:Choice>
              <mc:Fallback>
                <p:oleObj name="Equation" r:id="rId9" imgW="317225" imgH="203024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2443163"/>
                        <a:ext cx="7889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9">
            <a:extLst>
              <a:ext uri="{FF2B5EF4-FFF2-40B4-BE49-F238E27FC236}">
                <a16:creationId xmlns:a16="http://schemas.microsoft.com/office/drawing/2014/main" id="{0362AF79-BFCE-468C-BE4F-BB382517DF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9638" y="1990725"/>
          <a:ext cx="2597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1" imgW="1180588" imgH="203112" progId="Equation.DSMT4">
                  <p:embed/>
                </p:oleObj>
              </mc:Choice>
              <mc:Fallback>
                <p:oleObj name="Equation" r:id="rId11" imgW="1180588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9638" y="1990725"/>
                        <a:ext cx="259715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22">
            <a:extLst>
              <a:ext uri="{FF2B5EF4-FFF2-40B4-BE49-F238E27FC236}">
                <a16:creationId xmlns:a16="http://schemas.microsoft.com/office/drawing/2014/main" id="{308E906D-3CD2-4B35-8A82-ECF29166FB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4738" y="2706688"/>
          <a:ext cx="22510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3" imgW="1447800" imgH="279400" progId="Equation.DSMT4">
                  <p:embed/>
                </p:oleObj>
              </mc:Choice>
              <mc:Fallback>
                <p:oleObj name="Equation" r:id="rId13" imgW="1447800" imgH="279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2706688"/>
                        <a:ext cx="2251075" cy="4365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7" name="Oval 18">
            <a:extLst>
              <a:ext uri="{FF2B5EF4-FFF2-40B4-BE49-F238E27FC236}">
                <a16:creationId xmlns:a16="http://schemas.microsoft.com/office/drawing/2014/main" id="{4DE96D34-6C89-4E44-A25C-8AA772B97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825" y="3544888"/>
            <a:ext cx="90488" cy="92075"/>
          </a:xfrm>
          <a:prstGeom prst="ellipse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>
            <a:spAutoFit/>
          </a:bodyPr>
          <a:lstStyle>
            <a:lvl1pPr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FF6600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1" i="0" u="none" strike="noStrike" cap="none" normalizeH="0" baseline="0" smtClean="0">
            <a:ln>
              <a:noFill/>
            </a:ln>
            <a:solidFill>
              <a:srgbClr val="FF6600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300" b="1" i="0" u="none" strike="noStrike" cap="none" normalizeH="0" baseline="0" smtClean="0">
            <a:ln>
              <a:noFill/>
            </a:ln>
            <a:solidFill>
              <a:srgbClr val="FF6600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2270</TotalTime>
  <Words>247</Words>
  <Application>Microsoft Office PowerPoint</Application>
  <PresentationFormat>On-screen Show (4:3)</PresentationFormat>
  <Paragraphs>77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Arial Black</vt:lpstr>
      <vt:lpstr>Cambria Math</vt:lpstr>
      <vt:lpstr>MaplePi</vt:lpstr>
      <vt:lpstr>Times New Roman</vt:lpstr>
      <vt:lpstr>Verdana</vt:lpstr>
      <vt:lpstr>Wingdings</vt:lpstr>
      <vt:lpstr>Studio</vt:lpstr>
      <vt:lpstr>Equation</vt:lpstr>
      <vt:lpstr>MathType 6.0 Equation</vt:lpstr>
      <vt:lpstr>MAT 3749 Introduction to Analysis</vt:lpstr>
      <vt:lpstr>Major Themes</vt:lpstr>
      <vt:lpstr>References</vt:lpstr>
      <vt:lpstr>Recall 0.1.3 Lemma 2</vt:lpstr>
      <vt:lpstr>Lemma 2 (Expanded)</vt:lpstr>
      <vt:lpstr>Preview</vt:lpstr>
      <vt:lpstr>Squeeze Theorem</vt:lpstr>
      <vt:lpstr>Squeeze Theorem</vt:lpstr>
      <vt:lpstr>Squeeze Theorem</vt:lpstr>
      <vt:lpstr>Squeeze Theorem</vt:lpstr>
      <vt:lpstr>Squeeze Theorem</vt:lpstr>
      <vt:lpstr>Example 1</vt:lpstr>
      <vt:lpstr>Example 1</vt:lpstr>
      <vt:lpstr>Example 1</vt:lpstr>
      <vt:lpstr>Example 1</vt:lpstr>
      <vt:lpstr>Analysis</vt:lpstr>
      <vt:lpstr>Proof</vt:lpstr>
      <vt:lpstr>One-sided Limits</vt:lpstr>
      <vt:lpstr>Common Notation</vt:lpstr>
      <vt:lpstr>Consistency…</vt:lpstr>
      <vt:lpstr>Limits at Infinities</vt:lpstr>
      <vt:lpstr>Limits at Infinities</vt:lpstr>
      <vt:lpstr>Example 2</vt:lpstr>
      <vt:lpstr>Analysis</vt:lpstr>
      <vt:lpstr>Proof</vt:lpstr>
      <vt:lpstr>Infinite Limits </vt:lpstr>
      <vt:lpstr>Infinite Limits</vt:lpstr>
      <vt:lpstr>Lemma 2 (Expanded)</vt:lpstr>
      <vt:lpstr>Example 3</vt:lpstr>
    </vt:vector>
  </TitlesOfParts>
  <Company>Seattle Pacific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MAT1225</dc:title>
  <dc:creator>bradg</dc:creator>
  <cp:lastModifiedBy>Lau, Wai (Mathematics)</cp:lastModifiedBy>
  <cp:revision>249</cp:revision>
  <dcterms:created xsi:type="dcterms:W3CDTF">2002-09-24T20:57:52Z</dcterms:created>
  <dcterms:modified xsi:type="dcterms:W3CDTF">2020-10-09T20:00:13Z</dcterms:modified>
</cp:coreProperties>
</file>